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60" r:id="rId4"/>
    <p:sldMasterId id="2147483672" r:id="rId5"/>
    <p:sldMasterId id="2147483679" r:id="rId6"/>
  </p:sldMasterIdLst>
  <p:notesMasterIdLst>
    <p:notesMasterId r:id="rId34"/>
  </p:notesMasterIdLst>
  <p:handoutMasterIdLst>
    <p:handoutMasterId r:id="rId35"/>
  </p:handoutMasterIdLst>
  <p:sldIdLst>
    <p:sldId id="256" r:id="rId7"/>
    <p:sldId id="735" r:id="rId8"/>
    <p:sldId id="847" r:id="rId9"/>
    <p:sldId id="633" r:id="rId10"/>
    <p:sldId id="740" r:id="rId11"/>
    <p:sldId id="844" r:id="rId12"/>
    <p:sldId id="861" r:id="rId13"/>
    <p:sldId id="862" r:id="rId14"/>
    <p:sldId id="845" r:id="rId15"/>
    <p:sldId id="833" r:id="rId16"/>
    <p:sldId id="853" r:id="rId17"/>
    <p:sldId id="852" r:id="rId18"/>
    <p:sldId id="854" r:id="rId19"/>
    <p:sldId id="816" r:id="rId20"/>
    <p:sldId id="856" r:id="rId21"/>
    <p:sldId id="850" r:id="rId22"/>
    <p:sldId id="857" r:id="rId23"/>
    <p:sldId id="281" r:id="rId24"/>
    <p:sldId id="858" r:id="rId25"/>
    <p:sldId id="865" r:id="rId26"/>
    <p:sldId id="859" r:id="rId27"/>
    <p:sldId id="276" r:id="rId28"/>
    <p:sldId id="851" r:id="rId29"/>
    <p:sldId id="860" r:id="rId30"/>
    <p:sldId id="863" r:id="rId31"/>
    <p:sldId id="864" r:id="rId32"/>
    <p:sldId id="827" r:id="rId3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inne zorzi" initials="cz" lastIdx="2" clrIdx="0">
    <p:extLst>
      <p:ext uri="{19B8F6BF-5375-455C-9EA6-DF929625EA0E}">
        <p15:presenceInfo xmlns:p15="http://schemas.microsoft.com/office/powerpoint/2012/main" userId="dc8d0e0240dd8f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FFFF00"/>
    <a:srgbClr val="70AD47"/>
    <a:srgbClr val="60A500"/>
    <a:srgbClr val="FFFFFF"/>
    <a:srgbClr val="F45D3D"/>
    <a:srgbClr val="F78E79"/>
    <a:srgbClr val="003A6B"/>
    <a:srgbClr val="93C24E"/>
    <a:srgbClr val="BD4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88076" autoAdjust="0"/>
  </p:normalViewPr>
  <p:slideViewPr>
    <p:cSldViewPr snapToGrid="0" showGuides="1">
      <p:cViewPr varScale="1">
        <p:scale>
          <a:sx n="96" d="100"/>
          <a:sy n="96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1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6-16T11:21:40.26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17084A-82B8-4F47-B67C-CF0E3762C2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52339D-AC24-486F-B6CA-17D72DAABB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2FC2D-01E8-4CF2-8BEE-8596BD0B81E9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A40A19-C6A8-42A1-A66B-FE593439B4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BCC61-5E0F-438E-B3AC-A99EAC633D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826DC-E4FB-40AE-BE9A-3220E2EED7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88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65ED3-68FB-4533-BC39-97D20C690B11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5B0F2-C3CA-478F-B94D-EA1903832D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885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661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5783D-8E91-04FC-77E5-D7F9A0441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01F01A-9208-5977-5C3B-4F583089E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93B4EB-862D-CFE4-B9B7-C56F13D62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99683E-6B1D-F47F-8B01-145CB47B0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640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737F0-1D36-DF5B-A6AE-CDE4362E7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EB6EFB7-0C3E-D2B4-08FD-1B87493B7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08254A-6B0E-80B4-B42A-CA7E27FA5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86E418-FA7F-BC96-4AA7-0437F76C1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84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CD3E0-DE7F-ACDE-1922-6DCD77FCE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60F996E-C84A-7CB0-ED75-BEE81877A4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0E9616-D738-EE88-41A1-3DFEE7726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AB7C71-C357-A598-CBFC-71083C503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57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FB4D7-FD60-54EE-F677-C66E49D20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35C512-A19B-6688-3FA8-311C091E0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46A6E2-62B9-8844-3F82-CF4393EA2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4173E1-66EA-0F96-D5F2-8A28F94D2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972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0235D-092C-CD0A-5839-A8F76AFA0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CD4F60-7B59-074C-FEDD-7A97E62BD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F6E929-AF3A-FC94-F2F8-1B45A15F2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4FDEE5-E926-DDA5-0F4A-7DAE1BE0F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767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07B93-43FD-33B2-C03B-1554706E7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2E0EA8-AAB0-C746-35AE-DF467593D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32B02D-0C55-5D2C-9630-1F84454A8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TOTAL 29 727 € EAU47 (29 850 € en 2024)</a:t>
            </a:r>
          </a:p>
          <a:p>
            <a:r>
              <a:rPr lang="fr-FR" dirty="0"/>
              <a:t>TOTAL 7 410 € REGIE (7 393 €)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52D7D5-6D78-1959-0DC2-5EEAE0D80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844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A19E-E840-7AE4-AF1C-FB44AF678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A7B567-EC33-3146-8243-F27DA67C2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BA9778-6096-C72A-A8A9-7CF760318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A59033-767C-CCD9-C68F-29DAE94C0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158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5C839-1885-BECE-AF9E-6C1CEC1E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B70F05-2B72-BC5D-9A5D-390AB6944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6C174EA-6DDA-5039-7CED-B69D794D8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4B93B0-A1A6-6C25-6A05-384E709B05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492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141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DBBB5-6D71-7890-24EA-20F0A628B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D23EAFC-3B6F-7F20-43F8-B5CEA19A5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50CA8C0-0EA7-1597-B4BA-96F01A3F8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AC4C36-F1FB-CD12-A68C-59357CD51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9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914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018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CF7B5-7667-7C28-596C-645C2B7A3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B9EC8FD-A1BE-1051-06AB-6F50A231A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E1F6967-B68F-09D8-7E96-DB544DBEA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BA3AD5-5592-0066-455A-8E83171B4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094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42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39147-0907-A534-D39E-B9D97279A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BC4EAC4-7329-129A-B8B7-D085317F0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B1CA00-8630-4EB9-FBA7-4C73C10E6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933FC3-AA2C-CF8E-E530-E96F299FE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987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B9A3-34BB-7BB9-86A8-C25BC3153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EFDB41B-44B6-CC99-C428-9E7A333CB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61D76B1-9A69-5A87-B312-8AEB8FD9B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8F3DA6-0164-DC59-36F3-69FB7DD26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596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93E9E-9E23-3A88-C64D-1C820655B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A940F8-CC35-7762-207E-08E7DB551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F7ECE7F-80C9-9D5C-C4C0-FCF2C7DC5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5ED6A7-FF90-CA8D-C5A2-C0169CC69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215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EAE86-C9C6-F9E6-27F1-1D1BF9990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321494-9C59-47A1-B084-7069F91E7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E987BDF-334C-10FE-2C25-CF5DA6F4B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2AABC2-026F-1174-CDAA-1BCCC40A8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148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AFCCC-FBDF-8AF8-3D0E-808125219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66B324-FF85-E39C-E5B1-20DABA22C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D2B44EA-612E-AAA3-E935-4009EA7B2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6C5A55-734B-5A6B-938B-1A01F5B86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80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C36EE-9F03-005F-0C52-3C32CAC86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5BA5C5-C34B-22A8-A733-39E16F52D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4837B19-75CA-8A23-8E05-1E0CBADA2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0C12B6-05F9-4CA3-FDDE-CCA68B032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519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41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09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587A6-927E-9A63-71DB-6834205CB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9A7C22C-CAD6-35F6-210E-5C80C429E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84F5FFD-2E42-8C0C-F8A2-CE984C17E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0D6797-6653-7ECC-F8B2-C9951D7F6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7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D6DFF-3D9C-3186-EB78-904534B30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90874A1-00C0-83D1-900E-63FE8AB0C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97A5CC1-E88C-C050-44BF-CA0D5B1E5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5270B4-8DE1-F691-2F3C-A4F38C528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005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5E707-FB57-172E-2E1A-EAA5A0EF0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C48C5C-161C-0D65-04B8-E18AF5176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D09CCB0-0AE7-0D69-956C-ECCD83890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678C2D-E2F1-4BB4-B3D0-C78D7CF07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30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F6A74-8426-BD3C-8D56-8F747071A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636868-A8BC-978F-B293-6ED44C051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B6E85BE-8573-A220-FF25-95838B890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4E55DC-F38D-2840-42DA-30AF40767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5B0F2-C3CA-478F-B94D-EA1903832D5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16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F67A-CDB9-4F6C-83E3-FF7E153CA737}" type="datetime1">
              <a:rPr lang="fr-FR" smtClean="0"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29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19E7C-6F42-4A89-9727-85B3F8F2EB04}" type="datetime1">
              <a:rPr lang="fr-FR" smtClean="0"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72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1DC-7AE2-45CF-B930-8FB309300993}" type="datetime1">
              <a:rPr lang="fr-FR" smtClean="0"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65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539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543300" y="642791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rgbClr val="81909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33C40-E98F-4875-A4B1-EF726028CD0A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08281" y="6554794"/>
            <a:ext cx="36000" cy="36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86883" y="6554794"/>
            <a:ext cx="36000" cy="36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024921"/>
            <a:ext cx="7886700" cy="2389188"/>
          </a:xfrm>
          <a:prstGeom prst="rect">
            <a:avLst/>
          </a:prstGeom>
        </p:spPr>
        <p:txBody>
          <a:bodyPr/>
          <a:lstStyle>
            <a:lvl1pPr>
              <a:defRPr lang="fr-FR" sz="3000" b="1" kern="1200" spc="300" dirty="0" smtClean="0">
                <a:solidFill>
                  <a:srgbClr val="74AC4A"/>
                </a:solidFill>
                <a:latin typeface="+mn-lt"/>
                <a:ea typeface="+mj-ea"/>
                <a:cs typeface="+mj-cs"/>
              </a:defRPr>
            </a:lvl1pPr>
            <a:lvl2pPr>
              <a:defRPr lang="fr-FR" sz="3000" b="1" kern="1200" spc="300" dirty="0" smtClean="0">
                <a:solidFill>
                  <a:srgbClr val="74AC4A"/>
                </a:solidFill>
                <a:latin typeface="+mn-lt"/>
                <a:ea typeface="+mj-ea"/>
                <a:cs typeface="+mj-cs"/>
              </a:defRPr>
            </a:lvl2pPr>
            <a:lvl3pPr>
              <a:defRPr lang="fr-FR" sz="2400" b="0" u="sng" kern="1200" spc="300" dirty="0" smtClean="0">
                <a:solidFill>
                  <a:srgbClr val="1D71B8"/>
                </a:solidFill>
                <a:latin typeface="+mn-lt"/>
                <a:ea typeface="+mj-ea"/>
                <a:cs typeface="+mj-cs"/>
              </a:defRPr>
            </a:lvl3pPr>
            <a:lvl4pPr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lang="fr-FR" sz="2000" kern="1200" dirty="0">
                <a:solidFill>
                  <a:srgbClr val="81909E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21717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</a:pPr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81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8752" y="1518881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TITRE DU DIAPORAMA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5952" y="3998556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spc="300">
                <a:solidFill>
                  <a:srgbClr val="3E6B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DB79-6AB3-483F-9943-97BD14A2E7FB}" type="datetimeFigureOut">
              <a:rPr lang="fr-FR" smtClean="0"/>
              <a:t>16/06/2025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757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DB79-6AB3-483F-9943-97BD14A2E7FB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18752" y="1996675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TITRE DU DIAPORAMA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5952" y="4476350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spc="300">
                <a:solidFill>
                  <a:srgbClr val="3E6B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65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539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543300" y="642791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rgbClr val="81909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33C40-E98F-4875-A4B1-EF726028CD0A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08281" y="6554794"/>
            <a:ext cx="36000" cy="36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86883" y="6554794"/>
            <a:ext cx="36000" cy="36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1024921"/>
            <a:ext cx="7886700" cy="2389188"/>
          </a:xfrm>
          <a:prstGeom prst="rect">
            <a:avLst/>
          </a:prstGeom>
        </p:spPr>
        <p:txBody>
          <a:bodyPr/>
          <a:lstStyle>
            <a:lvl1pPr>
              <a:defRPr lang="fr-FR" sz="3000" b="1" kern="1200" spc="300" dirty="0" smtClean="0">
                <a:solidFill>
                  <a:srgbClr val="74AC4A"/>
                </a:solidFill>
                <a:latin typeface="+mn-lt"/>
                <a:ea typeface="+mj-ea"/>
                <a:cs typeface="+mj-cs"/>
              </a:defRPr>
            </a:lvl1pPr>
            <a:lvl2pPr>
              <a:defRPr lang="fr-FR" sz="3000" b="1" kern="1200" spc="300" dirty="0" smtClean="0">
                <a:solidFill>
                  <a:srgbClr val="74AC4A"/>
                </a:solidFill>
                <a:latin typeface="+mn-lt"/>
                <a:ea typeface="+mj-ea"/>
                <a:cs typeface="+mj-cs"/>
              </a:defRPr>
            </a:lvl2pPr>
            <a:lvl3pPr>
              <a:defRPr lang="fr-FR" sz="2400" b="0" u="sng" kern="1200" spc="300" dirty="0" smtClean="0">
                <a:solidFill>
                  <a:srgbClr val="1D71B8"/>
                </a:solidFill>
                <a:latin typeface="+mn-lt"/>
                <a:ea typeface="+mj-ea"/>
                <a:cs typeface="+mj-cs"/>
              </a:defRPr>
            </a:lvl3pPr>
            <a:lvl4pPr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lang="fr-FR" sz="2000" kern="1200" dirty="0">
                <a:solidFill>
                  <a:srgbClr val="81909E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21717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</a:pPr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692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539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543300" y="642791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rgbClr val="81909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33C40-E98F-4875-A4B1-EF726028CD0A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81909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81909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708281" y="6554794"/>
            <a:ext cx="36000" cy="36000"/>
          </a:xfrm>
          <a:prstGeom prst="ellipse">
            <a:avLst/>
          </a:prstGeom>
          <a:solidFill>
            <a:srgbClr val="8190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386883" y="6554794"/>
            <a:ext cx="36000" cy="36000"/>
          </a:xfrm>
          <a:prstGeom prst="ellipse">
            <a:avLst/>
          </a:prstGeom>
          <a:solidFill>
            <a:srgbClr val="8190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955560"/>
            <a:ext cx="8308975" cy="2743200"/>
          </a:xfrm>
          <a:prstGeom prst="rect">
            <a:avLst/>
          </a:prstGeom>
        </p:spPr>
        <p:txBody>
          <a:bodyPr/>
          <a:lstStyle>
            <a:lvl1pPr>
              <a:defRPr kumimoji="0" lang="fr-FR" sz="3000" b="1" i="0" u="none" strike="noStrike" kern="1200" cap="none" spc="300" normalizeH="0" baseline="0" dirty="0" smtClean="0">
                <a:ln>
                  <a:noFill/>
                </a:ln>
                <a:solidFill>
                  <a:srgbClr val="74AC4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lvl1pPr>
            <a:lvl3pPr marL="914400" indent="0">
              <a:buNone/>
              <a:defRPr kumimoji="0" lang="fr-FR" sz="2400" b="0" i="0" u="sng" strike="noStrike" kern="1200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lvl3pPr>
            <a:lvl4pPr marL="1371600" indent="0">
              <a:buNone/>
              <a:def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4pPr>
            <a:lvl5pPr marL="2057400" indent="-228600">
              <a:buFontTx/>
              <a:buBlip>
                <a:blip r:embed="rId3"/>
              </a:buBlip>
              <a:defRPr kumimoji="0" lang="fr-FR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39617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539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7744598" y="642791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rgbClr val="81909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33C40-E98F-4875-A4B1-EF726028CD0A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81909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81909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909579" y="6554794"/>
            <a:ext cx="36000" cy="36000"/>
          </a:xfrm>
          <a:prstGeom prst="ellipse">
            <a:avLst/>
          </a:prstGeom>
          <a:solidFill>
            <a:srgbClr val="8190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8588181" y="6554794"/>
            <a:ext cx="36000" cy="36000"/>
          </a:xfrm>
          <a:prstGeom prst="ellipse">
            <a:avLst/>
          </a:prstGeom>
          <a:solidFill>
            <a:srgbClr val="8190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space réservé du tableau 15"/>
          <p:cNvSpPr>
            <a:spLocks noGrp="1"/>
          </p:cNvSpPr>
          <p:nvPr>
            <p:ph type="tbl" sz="quarter" idx="11"/>
          </p:nvPr>
        </p:nvSpPr>
        <p:spPr>
          <a:xfrm>
            <a:off x="628650" y="1746250"/>
            <a:ext cx="8143875" cy="461327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tableau</a:t>
            </a:r>
            <a:endParaRPr lang="fr-FR" dirty="0"/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955560"/>
            <a:ext cx="8308975" cy="461348"/>
          </a:xfrm>
          <a:prstGeom prst="rect">
            <a:avLst/>
          </a:prstGeom>
        </p:spPr>
        <p:txBody>
          <a:bodyPr/>
          <a:lstStyle>
            <a:lvl1pPr>
              <a:defRPr kumimoji="0" lang="fr-FR" sz="3000" b="1" i="0" u="none" strike="noStrike" kern="1200" cap="none" spc="300" normalizeH="0" baseline="0" dirty="0" smtClean="0">
                <a:ln>
                  <a:noFill/>
                </a:ln>
                <a:solidFill>
                  <a:srgbClr val="74AC4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lvl1pPr>
            <a:lvl3pPr marL="914400" indent="0">
              <a:buNone/>
              <a:defRPr kumimoji="0" lang="fr-FR" sz="2400" b="0" i="0" u="sng" strike="noStrike" kern="1200" cap="none" spc="3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lvl3pPr>
            <a:lvl4pPr marL="1371600" indent="0">
              <a:buNone/>
              <a:defRPr kumimoji="0" lang="fr-FR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4pPr>
            <a:lvl5pPr marL="2057400" indent="-228600">
              <a:buFontTx/>
              <a:buBlip>
                <a:blip r:embed="rId3"/>
              </a:buBlip>
              <a:defRPr kumimoji="0" lang="fr-FR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674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4060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8B8C-F62D-4C22-B00B-649E0514D785}" type="datetime1">
              <a:rPr lang="fr-FR" smtClean="0"/>
              <a:t>16/06/2025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53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1F6E-8877-4455-B8DB-AEBADAD1CD1B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77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C21C-F537-44C0-A6DA-273D359413A5}" type="datetime1">
              <a:rPr lang="fr-FR" smtClean="0"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213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1F6E-8877-4455-B8DB-AEBADAD1CD1B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680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1F6E-8877-4455-B8DB-AEBADAD1CD1B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066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1F6E-8877-4455-B8DB-AEBADAD1CD1B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326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1F6E-8877-4455-B8DB-AEBADAD1CD1B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26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4060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1F6E-8877-4455-B8DB-AEBADAD1CD1B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992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1F6E-8877-4455-B8DB-AEBADAD1CD1B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139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1F6E-8877-4455-B8DB-AEBADAD1CD1B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129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1F6E-8877-4455-B8DB-AEBADAD1CD1B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857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1F6E-8877-4455-B8DB-AEBADAD1CD1B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354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1F6E-8877-4455-B8DB-AEBADAD1CD1B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06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8565-C091-4D1C-A5E3-117D0D7DCDF2}" type="datetime1">
              <a:rPr lang="fr-FR" smtClean="0"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33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9F1D-5606-4450-A35F-CFF86D7DECB3}" type="datetime1">
              <a:rPr lang="fr-FR" smtClean="0"/>
              <a:t>16/06/2025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04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EE20-FC14-44C4-89C0-3333F874FFD0}" type="datetime1">
              <a:rPr lang="fr-FR" smtClean="0"/>
              <a:t>16/06/2025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41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4060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8B8C-F62D-4C22-B00B-649E0514D785}" type="datetime1">
              <a:rPr lang="fr-FR" smtClean="0"/>
              <a:t>16/06/2025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0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D28F-F1A8-4AC8-8D3F-B4B81C4182A8}" type="datetime1">
              <a:rPr lang="fr-FR" smtClean="0"/>
              <a:t>16/06/2025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71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319C-6C2C-4F2B-B927-BEEDCD887FCB}" type="datetime1">
              <a:rPr lang="fr-FR" smtClean="0"/>
              <a:t>16/06/2025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13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157D-F381-4C2A-97A3-5AB47F6BC04D}" type="datetime1">
              <a:rPr lang="fr-FR" smtClean="0"/>
              <a:t>16/06/2025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55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0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46867"/>
            <a:ext cx="7886700" cy="373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BDDD-8C77-4931-95B3-CB6A66B425A5}" type="datetime1">
              <a:rPr lang="fr-FR" smtClean="0"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5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095072"/>
            <a:ext cx="7886700" cy="3094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DU DIAPORAMA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81909E"/>
                </a:solidFill>
              </a:defRPr>
            </a:lvl1pPr>
          </a:lstStyle>
          <a:p>
            <a:fld id="{BBC1DB79-6AB3-483F-9943-97BD14A2E7FB}" type="datetimeFigureOut">
              <a:rPr lang="fr-FR" smtClean="0"/>
              <a:pPr/>
              <a:t>16/06/2025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31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300" baseline="0">
          <a:solidFill>
            <a:srgbClr val="1D71B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0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46867"/>
            <a:ext cx="7886700" cy="373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21F6E-8877-4455-B8DB-AEBADAD1CD1B}" type="datetimeFigureOut">
              <a:rPr lang="fr-FR" smtClean="0"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1D52E-4195-4E75-9E01-64EB234A65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64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22564-27C6-5BA8-BE75-3064DA898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9923"/>
            <a:ext cx="9144000" cy="2387600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chemeClr val="bg1"/>
                </a:solidFill>
              </a:rPr>
              <a:t>Réunion du BUREAU SYNDICAL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A9D281-B94A-8447-2D59-2C08BDD51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52597"/>
            <a:ext cx="6858000" cy="1911016"/>
          </a:xfrm>
        </p:spPr>
        <p:txBody>
          <a:bodyPr/>
          <a:lstStyle/>
          <a:p>
            <a:r>
              <a:rPr lang="fr-FR" sz="4000" dirty="0">
                <a:solidFill>
                  <a:schemeClr val="bg1"/>
                </a:solidFill>
              </a:rPr>
              <a:t>Lundi 16 juin 2025</a:t>
            </a:r>
          </a:p>
          <a:p>
            <a:r>
              <a:rPr lang="fr-FR" sz="4000" dirty="0">
                <a:solidFill>
                  <a:schemeClr val="bg1"/>
                </a:solidFill>
              </a:rPr>
              <a:t>à 15h00</a:t>
            </a:r>
          </a:p>
          <a:p>
            <a:r>
              <a:rPr lang="fr-FR" sz="4000" dirty="0">
                <a:solidFill>
                  <a:schemeClr val="bg1"/>
                </a:solidFill>
              </a:rPr>
              <a:t>à Agen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6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7A9C00-33C6-9087-5178-72C165E25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3847F-9E56-2612-A95C-4414E821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0060"/>
            <a:ext cx="7886700" cy="229788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F45D3D"/>
                </a:solidFill>
              </a:rPr>
              <a:t>FINANCES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A695D-52F7-97DA-B108-E3EA9E4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1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1B422-ED0C-38F0-030B-5F3A6939C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13BE54-87FC-6D06-AA1B-66031B49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11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37E9CA9D-F1AC-A61D-1194-B0D72917E4A7}"/>
              </a:ext>
            </a:extLst>
          </p:cNvPr>
          <p:cNvSpPr txBox="1">
            <a:spLocks/>
          </p:cNvSpPr>
          <p:nvPr/>
        </p:nvSpPr>
        <p:spPr>
          <a:xfrm>
            <a:off x="625788" y="1598129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0EAB6D8-7194-42BE-51F4-8032FC504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45" y="1755953"/>
            <a:ext cx="2170364" cy="17740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B114AB7-7F7C-1CD9-6325-9BA2796BE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34" y="1755953"/>
            <a:ext cx="1503416" cy="20296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3FBE5DC-0E74-1F95-6214-64F976DFD3F2}"/>
              </a:ext>
            </a:extLst>
          </p:cNvPr>
          <p:cNvSpPr txBox="1"/>
          <p:nvPr/>
        </p:nvSpPr>
        <p:spPr>
          <a:xfrm>
            <a:off x="6156437" y="2511512"/>
            <a:ext cx="1157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Relève : 420 m</a:t>
            </a:r>
            <a:r>
              <a:rPr lang="fr-FR" sz="2400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3B8AA38-2EEE-7EE3-8329-364C2ADA0EBA}"/>
              </a:ext>
            </a:extLst>
          </p:cNvPr>
          <p:cNvSpPr txBox="1"/>
          <p:nvPr/>
        </p:nvSpPr>
        <p:spPr>
          <a:xfrm>
            <a:off x="1117245" y="3599161"/>
            <a:ext cx="2741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13/09/24</a:t>
            </a:r>
          </a:p>
          <a:p>
            <a:pPr algn="ctr"/>
            <a:r>
              <a:rPr lang="fr-FR" sz="2000" dirty="0"/>
              <a:t>Consommation importante mais aucune fuite détectée.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CE6BCB1-DBB5-7367-96C3-E7508200A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437" y="4202326"/>
            <a:ext cx="432854" cy="30482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FBF9F56-5548-E28E-12AF-8887476DB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833" y="5260660"/>
            <a:ext cx="8547333" cy="80213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086B254-7117-C9CA-DF0D-A74106FAE56A}"/>
              </a:ext>
            </a:extLst>
          </p:cNvPr>
          <p:cNvSpPr txBox="1"/>
          <p:nvPr/>
        </p:nvSpPr>
        <p:spPr>
          <a:xfrm>
            <a:off x="-9831" y="5405319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Proposition : dégrèvement de 420 m</a:t>
            </a:r>
            <a:r>
              <a:rPr lang="fr-FR" sz="2400" baseline="30000" dirty="0"/>
              <a:t>3 </a:t>
            </a:r>
            <a:r>
              <a:rPr lang="fr-FR" sz="2400" dirty="0"/>
              <a:t>sur l’AC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7945FA3-ECEC-6D5E-7173-4DFD1DFA594D}"/>
              </a:ext>
            </a:extLst>
          </p:cNvPr>
          <p:cNvSpPr txBox="1"/>
          <p:nvPr/>
        </p:nvSpPr>
        <p:spPr>
          <a:xfrm>
            <a:off x="545977" y="813902"/>
            <a:ext cx="457200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Usager de Casteljaloux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 (Régie)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87222DF-A5D9-62EC-0CCF-B7D88457B0D0}"/>
              </a:ext>
            </a:extLst>
          </p:cNvPr>
          <p:cNvSpPr txBox="1"/>
          <p:nvPr/>
        </p:nvSpPr>
        <p:spPr>
          <a:xfrm>
            <a:off x="5401292" y="3843690"/>
            <a:ext cx="2948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Facture fermeture de la vis de purge par un professionnel fournie.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D57CFB1-5CB4-9AF5-AA41-5E992B6C4CBF}"/>
              </a:ext>
            </a:extLst>
          </p:cNvPr>
          <p:cNvSpPr txBox="1">
            <a:spLocks/>
          </p:cNvSpPr>
          <p:nvPr/>
        </p:nvSpPr>
        <p:spPr>
          <a:xfrm>
            <a:off x="625788" y="116922"/>
            <a:ext cx="6975162" cy="742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61950" algn="l"/>
                <a:tab pos="809625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3. Demandes de dégrèvements exceptionnels	</a:t>
            </a:r>
          </a:p>
        </p:txBody>
      </p:sp>
    </p:spTree>
    <p:extLst>
      <p:ext uri="{BB962C8B-B14F-4D97-AF65-F5344CB8AC3E}">
        <p14:creationId xmlns:p14="http://schemas.microsoft.com/office/powerpoint/2010/main" val="260606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29523-BD7B-E37E-7CC8-0A36B492A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951297-98A7-C3ED-9C09-C1C8C9F2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12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3D4D936A-EB05-8403-6FF1-48285B843295}"/>
              </a:ext>
            </a:extLst>
          </p:cNvPr>
          <p:cNvSpPr txBox="1">
            <a:spLocks/>
          </p:cNvSpPr>
          <p:nvPr/>
        </p:nvSpPr>
        <p:spPr>
          <a:xfrm>
            <a:off x="625788" y="1598129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280AE35-567E-295D-A0B0-59AB0CC2880B}"/>
              </a:ext>
            </a:extLst>
          </p:cNvPr>
          <p:cNvSpPr txBox="1">
            <a:spLocks/>
          </p:cNvSpPr>
          <p:nvPr/>
        </p:nvSpPr>
        <p:spPr>
          <a:xfrm>
            <a:off x="625788" y="116922"/>
            <a:ext cx="6975162" cy="742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61950" algn="l"/>
                <a:tab pos="809625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3. Demandes de dégrèvements exceptionnels	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0EE5D48-2D5C-C07B-80CB-AF7EE95D8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44" y="1794157"/>
            <a:ext cx="2170364" cy="17740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696A383-EF5B-9F75-08A6-3254BFCE8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34" y="1755953"/>
            <a:ext cx="1503416" cy="20296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49EF163-0850-4EBB-6BF5-02D3BA671BCC}"/>
              </a:ext>
            </a:extLst>
          </p:cNvPr>
          <p:cNvSpPr txBox="1"/>
          <p:nvPr/>
        </p:nvSpPr>
        <p:spPr>
          <a:xfrm>
            <a:off x="6156437" y="2511512"/>
            <a:ext cx="1157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Relève : 696 m</a:t>
            </a:r>
            <a:r>
              <a:rPr lang="fr-FR" sz="2400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96B0DA3-A04A-96B9-5FDF-2ACA7372E877}"/>
              </a:ext>
            </a:extLst>
          </p:cNvPr>
          <p:cNvSpPr txBox="1"/>
          <p:nvPr/>
        </p:nvSpPr>
        <p:spPr>
          <a:xfrm>
            <a:off x="1117245" y="3599161"/>
            <a:ext cx="2741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08/04/2025</a:t>
            </a:r>
          </a:p>
          <a:p>
            <a:pPr algn="ctr"/>
            <a:r>
              <a:rPr lang="fr-FR" sz="2000" dirty="0"/>
              <a:t>Fuite portée du joint compteur.</a:t>
            </a:r>
          </a:p>
          <a:p>
            <a:pPr algn="ctr"/>
            <a:r>
              <a:rPr lang="fr-FR" sz="2000" dirty="0"/>
              <a:t>Compteur défectueux remplacé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FD8A959-B162-402E-45BF-A7D780219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8" y="4426399"/>
            <a:ext cx="432854" cy="30482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61EE607-6516-0AE8-D9BD-CA6E8D70C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332" y="5602052"/>
            <a:ext cx="8547333" cy="110956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20350A2-AE72-2DB5-C4EB-3A88E25A8D12}"/>
              </a:ext>
            </a:extLst>
          </p:cNvPr>
          <p:cNvSpPr txBox="1"/>
          <p:nvPr/>
        </p:nvSpPr>
        <p:spPr>
          <a:xfrm>
            <a:off x="-1" y="5633214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Proposition : dégrèvement de 669 m</a:t>
            </a:r>
            <a:r>
              <a:rPr lang="fr-FR" sz="2400" baseline="30000" dirty="0"/>
              <a:t>3 </a:t>
            </a:r>
            <a:r>
              <a:rPr lang="fr-FR" sz="2400" dirty="0"/>
              <a:t>sur l’eau et l’AC</a:t>
            </a:r>
          </a:p>
          <a:p>
            <a:pPr algn="ctr"/>
            <a:r>
              <a:rPr lang="fr-FR" sz="2400" dirty="0"/>
              <a:t>(différence entre la relève et conso moyenne de 27 m</a:t>
            </a:r>
            <a:r>
              <a:rPr lang="fr-FR" sz="2400" baseline="30000" dirty="0"/>
              <a:t>3</a:t>
            </a:r>
            <a:r>
              <a:rPr lang="fr-FR" sz="2400" dirty="0"/>
              <a:t>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80B8E8D-2C75-DA5F-0F0A-D1A5E5754FE1}"/>
              </a:ext>
            </a:extLst>
          </p:cNvPr>
          <p:cNvSpPr txBox="1"/>
          <p:nvPr/>
        </p:nvSpPr>
        <p:spPr>
          <a:xfrm>
            <a:off x="432852" y="1040776"/>
            <a:ext cx="457200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Usager de Ste Marthe (Régie)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879C56C-80AB-381F-9A35-10D46D0680E9}"/>
              </a:ext>
            </a:extLst>
          </p:cNvPr>
          <p:cNvSpPr txBox="1"/>
          <p:nvPr/>
        </p:nvSpPr>
        <p:spPr>
          <a:xfrm>
            <a:off x="5401292" y="4149115"/>
            <a:ext cx="2948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Selon RS, équipement sous la responsabilité de la Régie</a:t>
            </a:r>
          </a:p>
        </p:txBody>
      </p:sp>
    </p:spTree>
    <p:extLst>
      <p:ext uri="{BB962C8B-B14F-4D97-AF65-F5344CB8AC3E}">
        <p14:creationId xmlns:p14="http://schemas.microsoft.com/office/powerpoint/2010/main" val="170920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902BE-1994-86A2-0D51-549CC2F23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3E6CCF-99AB-9B10-86E8-D7961C25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13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AD099FA1-3FD9-08A0-6D2A-7A0BBD309DE5}"/>
              </a:ext>
            </a:extLst>
          </p:cNvPr>
          <p:cNvSpPr txBox="1">
            <a:spLocks/>
          </p:cNvSpPr>
          <p:nvPr/>
        </p:nvSpPr>
        <p:spPr>
          <a:xfrm>
            <a:off x="625788" y="1598129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2C2EAE5-8A9E-1286-36C2-746C245D0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011" y="1106920"/>
            <a:ext cx="2170364" cy="177409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AF2E187-D151-2AAA-340A-A0C13797E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3" y="5488555"/>
            <a:ext cx="8547333" cy="110956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CDE9AF1-1F1F-F528-B4C7-153772E816C3}"/>
              </a:ext>
            </a:extLst>
          </p:cNvPr>
          <p:cNvSpPr txBox="1"/>
          <p:nvPr/>
        </p:nvSpPr>
        <p:spPr>
          <a:xfrm>
            <a:off x="-111249" y="5415603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Proposition : dégrèvement de 10 830,99 € (6 292 m</a:t>
            </a:r>
            <a:r>
              <a:rPr lang="fr-FR" sz="2400" baseline="30000" dirty="0"/>
              <a:t>3</a:t>
            </a:r>
            <a:r>
              <a:rPr lang="fr-FR" sz="2400" dirty="0"/>
              <a:t>)</a:t>
            </a:r>
            <a:r>
              <a:rPr lang="fr-FR" sz="2400" baseline="30000" dirty="0"/>
              <a:t>                                                                           </a:t>
            </a:r>
            <a:r>
              <a:rPr lang="fr-FR" sz="2400" dirty="0"/>
              <a:t>sur la part assainissement collectif.</a:t>
            </a:r>
          </a:p>
          <a:p>
            <a:pPr algn="ctr"/>
            <a:r>
              <a:rPr lang="fr-FR" sz="2400" dirty="0"/>
              <a:t>Frais de recouvrement de 5 696,08 € annulés par AGUR.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5E50A78-85BB-E00B-EF88-B92AAB196A8D}"/>
              </a:ext>
            </a:extLst>
          </p:cNvPr>
          <p:cNvSpPr txBox="1"/>
          <p:nvPr/>
        </p:nvSpPr>
        <p:spPr>
          <a:xfrm>
            <a:off x="351663" y="919399"/>
            <a:ext cx="457200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Emmaüs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d’Aiguillon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Agur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665CF83-B8C0-E680-440D-A5ED91396E7F}"/>
              </a:ext>
            </a:extLst>
          </p:cNvPr>
          <p:cNvSpPr txBox="1">
            <a:spLocks/>
          </p:cNvSpPr>
          <p:nvPr/>
        </p:nvSpPr>
        <p:spPr>
          <a:xfrm>
            <a:off x="625788" y="116922"/>
            <a:ext cx="6975162" cy="742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61950" algn="l"/>
                <a:tab pos="809625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3. Demandes de dégrèvements exceptionnels	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0874BF-3D97-9969-6B67-84B383910BA7}"/>
              </a:ext>
            </a:extLst>
          </p:cNvPr>
          <p:cNvSpPr txBox="1"/>
          <p:nvPr/>
        </p:nvSpPr>
        <p:spPr>
          <a:xfrm>
            <a:off x="625787" y="1639657"/>
            <a:ext cx="795623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fr-FR" sz="2400" dirty="0"/>
              <a:t>Impayé de 22 605 € sur la consommation 2023</a:t>
            </a:r>
          </a:p>
          <a:p>
            <a:pPr marL="285750" indent="-285750">
              <a:buBlip>
                <a:blip r:embed="rId6"/>
              </a:buBlip>
            </a:pPr>
            <a:endParaRPr lang="fr-FR" dirty="0"/>
          </a:p>
          <a:p>
            <a:pPr marL="285750" indent="-285750">
              <a:buBlip>
                <a:blip r:embed="rId6"/>
              </a:buBlip>
            </a:pPr>
            <a:r>
              <a:rPr lang="fr-FR" sz="2400" dirty="0"/>
              <a:t>Les locaux ne sont plus occupés par l’association</a:t>
            </a:r>
          </a:p>
          <a:p>
            <a:pPr marL="285750" indent="-285750">
              <a:buBlip>
                <a:blip r:embed="rId6"/>
              </a:buBlip>
            </a:pPr>
            <a:endParaRPr lang="fr-FR" dirty="0"/>
          </a:p>
          <a:p>
            <a:pPr marL="285750" indent="-285750">
              <a:buBlip>
                <a:blip r:embed="rId6"/>
              </a:buBlip>
            </a:pPr>
            <a:r>
              <a:rPr lang="fr-FR" sz="2400" dirty="0"/>
              <a:t>Le nouveau locataire a réparé la fuite et a bénéficié de Warsmann</a:t>
            </a:r>
          </a:p>
          <a:p>
            <a:endParaRPr lang="fr-FR" dirty="0"/>
          </a:p>
          <a:p>
            <a:pPr marL="285750" indent="-285750">
              <a:buBlip>
                <a:blip r:embed="rId6"/>
              </a:buBlip>
            </a:pPr>
            <a:r>
              <a:rPr lang="fr-FR" sz="2400" dirty="0"/>
              <a:t>La nouvelle direction d’Emmaüs accepte de payer la facture d’eau potable de </a:t>
            </a:r>
            <a:r>
              <a:rPr lang="fr-FR" sz="2400" dirty="0">
                <a:solidFill>
                  <a:srgbClr val="1D71B8"/>
                </a:solidFill>
              </a:rPr>
              <a:t>10 133,42 € </a:t>
            </a:r>
            <a:r>
              <a:rPr lang="fr-FR" sz="2400" dirty="0"/>
              <a:t>+ redevances agence de l’eau sur l’assainissement collectif de </a:t>
            </a:r>
            <a:r>
              <a:rPr lang="fr-FR" sz="2400" dirty="0">
                <a:solidFill>
                  <a:srgbClr val="1D71B8"/>
                </a:solidFill>
              </a:rPr>
              <a:t>1 730,30 €</a:t>
            </a:r>
          </a:p>
        </p:txBody>
      </p:sp>
    </p:spTree>
    <p:extLst>
      <p:ext uri="{BB962C8B-B14F-4D97-AF65-F5344CB8AC3E}">
        <p14:creationId xmlns:p14="http://schemas.microsoft.com/office/powerpoint/2010/main" val="5443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50BEE-A405-60F6-A4FF-CAA8F6F28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E0DD5EA-D53D-D110-9261-838CFACF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14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6623B6D-93A7-CB30-A780-2949BA4FC065}"/>
              </a:ext>
            </a:extLst>
          </p:cNvPr>
          <p:cNvSpPr txBox="1">
            <a:spLocks/>
          </p:cNvSpPr>
          <p:nvPr/>
        </p:nvSpPr>
        <p:spPr>
          <a:xfrm>
            <a:off x="628650" y="314386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rgbClr val="F45D3D"/>
                </a:solidFill>
              </a:rPr>
              <a:t>SOLIDARITÉ DÉPARTEMENTALE</a:t>
            </a:r>
          </a:p>
        </p:txBody>
      </p:sp>
    </p:spTree>
    <p:extLst>
      <p:ext uri="{BB962C8B-B14F-4D97-AF65-F5344CB8AC3E}">
        <p14:creationId xmlns:p14="http://schemas.microsoft.com/office/powerpoint/2010/main" val="142598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7FEB0-9DAF-8441-6933-FD9CC67E9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945DBE-9EC8-E375-B087-AE3BB777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15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CEF8D6F-E440-B40D-D6F8-03B2DAC01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9116"/>
            <a:ext cx="7886700" cy="562953"/>
          </a:xfrm>
        </p:spPr>
        <p:txBody>
          <a:bodyPr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4. Contributions au Fonds de Solidarité pour le 	Logement pour 2025</a:t>
            </a: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39AAFFA5-9292-E025-079D-24B5DD9DC2DB}"/>
              </a:ext>
            </a:extLst>
          </p:cNvPr>
          <p:cNvSpPr txBox="1">
            <a:spLocks/>
          </p:cNvSpPr>
          <p:nvPr/>
        </p:nvSpPr>
        <p:spPr>
          <a:xfrm>
            <a:off x="440311" y="1082720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C5F3F6E-0EBE-17B4-3772-9219D138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75" y="1753234"/>
            <a:ext cx="8584850" cy="441607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Blip>
                <a:blip r:embed="rId5"/>
              </a:buBlip>
            </a:pPr>
            <a:endParaRPr lang="fr-FR" sz="22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ABC0337-6AE8-A550-E160-5F393C2C8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29800"/>
              </p:ext>
            </p:extLst>
          </p:nvPr>
        </p:nvGraphicFramePr>
        <p:xfrm>
          <a:off x="228600" y="1572583"/>
          <a:ext cx="8597619" cy="4635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585">
                  <a:extLst>
                    <a:ext uri="{9D8B030D-6E8A-4147-A177-3AD203B41FA5}">
                      <a16:colId xmlns:a16="http://schemas.microsoft.com/office/drawing/2014/main" val="992167439"/>
                    </a:ext>
                  </a:extLst>
                </a:gridCol>
                <a:gridCol w="1545020">
                  <a:extLst>
                    <a:ext uri="{9D8B030D-6E8A-4147-A177-3AD203B41FA5}">
                      <a16:colId xmlns:a16="http://schemas.microsoft.com/office/drawing/2014/main" val="685393680"/>
                    </a:ext>
                  </a:extLst>
                </a:gridCol>
                <a:gridCol w="1324304">
                  <a:extLst>
                    <a:ext uri="{9D8B030D-6E8A-4147-A177-3AD203B41FA5}">
                      <a16:colId xmlns:a16="http://schemas.microsoft.com/office/drawing/2014/main" val="2577115950"/>
                    </a:ext>
                  </a:extLst>
                </a:gridCol>
                <a:gridCol w="1284710">
                  <a:extLst>
                    <a:ext uri="{9D8B030D-6E8A-4147-A177-3AD203B41FA5}">
                      <a16:colId xmlns:a16="http://schemas.microsoft.com/office/drawing/2014/main" val="2838737182"/>
                    </a:ext>
                  </a:extLst>
                </a:gridCol>
              </a:tblGrid>
              <a:tr h="356588">
                <a:tc rowSpan="2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fr-FR" sz="2400" dirty="0"/>
                        <a:t>Convention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fr-FR" sz="2400" dirty="0"/>
                        <a:t>Durée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Contribution EAU47</a:t>
                      </a:r>
                    </a:p>
                    <a:p>
                      <a:pPr algn="ctr"/>
                      <a:r>
                        <a:rPr lang="fr-FR" sz="2000" dirty="0"/>
                        <a:t>0,2049 €/abonné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78012"/>
                  </a:ext>
                </a:extLst>
              </a:tr>
              <a:tr h="460103">
                <a:tc vMerge="1">
                  <a:txBody>
                    <a:bodyPr/>
                    <a:lstStyle/>
                    <a:p>
                      <a:pPr marL="179388" indent="-163513">
                        <a:buFontTx/>
                        <a:buChar char="-"/>
                      </a:pPr>
                      <a:endParaRPr lang="fr-FR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38375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AEP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38375" algn="l"/>
                        </a:tabLs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AC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39067"/>
                  </a:ext>
                </a:extLst>
              </a:tr>
              <a:tr h="1279513">
                <a:tc>
                  <a:txBody>
                    <a:bodyPr/>
                    <a:lstStyle/>
                    <a:p>
                      <a:pPr marL="15875" indent="0">
                        <a:buFontTx/>
                        <a:buNone/>
                      </a:pPr>
                      <a:r>
                        <a:rPr lang="fr-FR" sz="2400" u="sng" dirty="0"/>
                        <a:t>Avenant convention exploitants</a:t>
                      </a:r>
                      <a:r>
                        <a:rPr lang="fr-FR" sz="2400" dirty="0"/>
                        <a:t> :</a:t>
                      </a:r>
                    </a:p>
                    <a:p>
                      <a:pPr marL="179388" indent="-163513">
                        <a:buFontTx/>
                        <a:buChar char="-"/>
                      </a:pPr>
                      <a:r>
                        <a:rPr lang="fr-FR" sz="2400" dirty="0"/>
                        <a:t>Département 47</a:t>
                      </a:r>
                    </a:p>
                    <a:p>
                      <a:pPr marL="179388" indent="-163513">
                        <a:buFontTx/>
                        <a:buChar char="-"/>
                      </a:pPr>
                      <a:r>
                        <a:rPr lang="fr-FR" sz="2400" b="0" dirty="0"/>
                        <a:t>Exploitants : </a:t>
                      </a:r>
                      <a:r>
                        <a:rPr lang="fr-FR" sz="2400" b="1" dirty="0"/>
                        <a:t>Régie EAU47</a:t>
                      </a:r>
                      <a:r>
                        <a:rPr lang="fr-FR" sz="2400" dirty="0"/>
                        <a:t>, AGUR, EAU DE GNE, SAUR, VEOLIA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3 ans</a:t>
                      </a:r>
                    </a:p>
                    <a:p>
                      <a:pPr algn="ctr"/>
                      <a:r>
                        <a:rPr lang="fr-FR" sz="2400" dirty="0"/>
                        <a:t>2024-2026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38375" algn="l"/>
                        </a:tabLst>
                      </a:pPr>
                      <a:endParaRPr lang="fr-FR" sz="3600" b="1" dirty="0"/>
                    </a:p>
                    <a:p>
                      <a:pPr algn="ctr">
                        <a:tabLst>
                          <a:tab pos="2238375" algn="l"/>
                        </a:tabLst>
                      </a:pPr>
                      <a:r>
                        <a:rPr lang="fr-FR" sz="2400" b="1" dirty="0"/>
                        <a:t>4 546 €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38375" algn="l"/>
                        </a:tabLst>
                      </a:pPr>
                      <a:endParaRPr lang="fr-FR" sz="3600" b="1" dirty="0"/>
                    </a:p>
                    <a:p>
                      <a:pPr algn="ctr">
                        <a:tabLst>
                          <a:tab pos="2238375" algn="l"/>
                        </a:tabLst>
                      </a:pPr>
                      <a:r>
                        <a:rPr lang="fr-FR" sz="2400" b="1" dirty="0"/>
                        <a:t>2 864 €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24540304"/>
                  </a:ext>
                </a:extLst>
              </a:tr>
              <a:tr h="134519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2400" u="sng" dirty="0"/>
                        <a:t>Renouvellement convention EAU47</a:t>
                      </a:r>
                      <a:r>
                        <a:rPr lang="fr-FR" sz="2400" dirty="0"/>
                        <a:t> : </a:t>
                      </a:r>
                    </a:p>
                    <a:p>
                      <a:pPr marL="179388" indent="-179388">
                        <a:buFontTx/>
                        <a:buChar char="-"/>
                      </a:pPr>
                      <a:r>
                        <a:rPr lang="fr-FR" sz="2400" dirty="0"/>
                        <a:t>Département 47</a:t>
                      </a:r>
                    </a:p>
                    <a:p>
                      <a:pPr marL="179388" indent="-179388">
                        <a:buFontTx/>
                        <a:buChar char="-"/>
                      </a:pPr>
                      <a:r>
                        <a:rPr lang="fr-FR" sz="2400" dirty="0"/>
                        <a:t>Collectivité territoriale : </a:t>
                      </a:r>
                      <a:r>
                        <a:rPr lang="fr-FR" sz="2400" b="1" dirty="0"/>
                        <a:t>EAU47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  <a:p>
                      <a:pPr algn="ctr"/>
                      <a:r>
                        <a:rPr lang="fr-FR" sz="2400" dirty="0"/>
                        <a:t>1 an</a:t>
                      </a:r>
                    </a:p>
                    <a:p>
                      <a:pPr algn="ctr"/>
                      <a:r>
                        <a:rPr lang="fr-FR" sz="24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3600" b="1" dirty="0"/>
                    </a:p>
                    <a:p>
                      <a:pPr algn="ctr"/>
                      <a:r>
                        <a:rPr lang="fr-FR" sz="2400" b="1" dirty="0"/>
                        <a:t>21 209 €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3600" b="1" dirty="0"/>
                    </a:p>
                    <a:p>
                      <a:pPr algn="ctr"/>
                      <a:r>
                        <a:rPr lang="fr-FR" sz="2400" b="1" dirty="0"/>
                        <a:t>8 518 €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974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33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28648E-7161-B905-8097-C8ABCE438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D2C38B-C181-E6A6-155E-6842D916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16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0D9943-A361-8ADF-113B-DB28DA2F240B}"/>
              </a:ext>
            </a:extLst>
          </p:cNvPr>
          <p:cNvSpPr txBox="1">
            <a:spLocks/>
          </p:cNvSpPr>
          <p:nvPr/>
        </p:nvSpPr>
        <p:spPr>
          <a:xfrm>
            <a:off x="628650" y="3429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rgbClr val="F45D3D"/>
                </a:solidFill>
              </a:rPr>
              <a:t>MARCHÉS PUBLICS</a:t>
            </a:r>
          </a:p>
        </p:txBody>
      </p:sp>
    </p:spTree>
    <p:extLst>
      <p:ext uri="{BB962C8B-B14F-4D97-AF65-F5344CB8AC3E}">
        <p14:creationId xmlns:p14="http://schemas.microsoft.com/office/powerpoint/2010/main" val="193819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F754F2-AC67-1A44-E5BC-4E8329B6D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380D4B6-68CA-B3A0-1624-36D01128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17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70CFB33-16D0-0DA0-D193-37B97917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7901"/>
            <a:ext cx="7014541" cy="1520534"/>
          </a:xfrm>
        </p:spPr>
        <p:txBody>
          <a:bodyPr>
            <a:noAutofit/>
          </a:bodyPr>
          <a:lstStyle/>
          <a:p>
            <a:pPr marL="357188" indent="-357188">
              <a:tabLst>
                <a:tab pos="357188" algn="l"/>
              </a:tabLst>
            </a:pPr>
            <a:r>
              <a:rPr lang="fr-FR" sz="1800" b="1" spc="300" dirty="0">
                <a:solidFill>
                  <a:srgbClr val="1D71B8"/>
                </a:solidFill>
              </a:rPr>
              <a:t>5. Accord cadre à marchés subséquents multi-attributaires pour travaux de renouvellement</a:t>
            </a:r>
            <a:br>
              <a:rPr lang="fr-FR" sz="1800" b="1" spc="300" dirty="0">
                <a:solidFill>
                  <a:srgbClr val="1D71B8"/>
                </a:solidFill>
              </a:rPr>
            </a:br>
            <a:r>
              <a:rPr lang="fr-FR" sz="1800" b="1" spc="300" dirty="0">
                <a:solidFill>
                  <a:srgbClr val="1D71B8"/>
                </a:solidFill>
              </a:rPr>
              <a:t>des réseaux d’eau potable sujets au relargage</a:t>
            </a:r>
            <a:br>
              <a:rPr lang="fr-FR" sz="1800" b="1" spc="300" dirty="0">
                <a:solidFill>
                  <a:srgbClr val="1D71B8"/>
                </a:solidFill>
              </a:rPr>
            </a:br>
            <a:r>
              <a:rPr lang="fr-FR" sz="1800" b="1" spc="300" dirty="0">
                <a:solidFill>
                  <a:srgbClr val="1D71B8"/>
                </a:solidFill>
              </a:rPr>
              <a:t>de CVM sur le Territoire EAU47 – Montant de     commande initial 3 000 000 € HT – Reconductible quatre fois</a:t>
            </a:r>
            <a:br>
              <a:rPr lang="fr-FR" sz="1800" b="1" spc="300" dirty="0">
                <a:solidFill>
                  <a:srgbClr val="1D71B8"/>
                </a:solidFill>
              </a:rPr>
            </a:br>
            <a:endParaRPr lang="fr-FR" sz="1800" b="1" spc="300" dirty="0">
              <a:solidFill>
                <a:srgbClr val="1D71B8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4B22386F-6713-5314-D4C6-765D99084704}"/>
              </a:ext>
            </a:extLst>
          </p:cNvPr>
          <p:cNvSpPr txBox="1">
            <a:spLocks/>
          </p:cNvSpPr>
          <p:nvPr/>
        </p:nvSpPr>
        <p:spPr>
          <a:xfrm>
            <a:off x="440311" y="1082720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A24747A-F794-3E61-CB5D-8559478F2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75" y="1753234"/>
            <a:ext cx="8584850" cy="460311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Blip>
                <a:blip r:embed="rId5"/>
              </a:buBlip>
            </a:pPr>
            <a:endParaRPr lang="fr-FR" sz="22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CE56E38-03B6-0A8F-7084-1B62177EA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09801"/>
              </p:ext>
            </p:extLst>
          </p:nvPr>
        </p:nvGraphicFramePr>
        <p:xfrm>
          <a:off x="1103241" y="2007704"/>
          <a:ext cx="6728793" cy="434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241">
                  <a:extLst>
                    <a:ext uri="{9D8B030D-6E8A-4147-A177-3AD203B41FA5}">
                      <a16:colId xmlns:a16="http://schemas.microsoft.com/office/drawing/2014/main" val="352417036"/>
                    </a:ext>
                  </a:extLst>
                </a:gridCol>
                <a:gridCol w="2930621">
                  <a:extLst>
                    <a:ext uri="{9D8B030D-6E8A-4147-A177-3AD203B41FA5}">
                      <a16:colId xmlns:a16="http://schemas.microsoft.com/office/drawing/2014/main" val="647518310"/>
                    </a:ext>
                  </a:extLst>
                </a:gridCol>
                <a:gridCol w="2242931">
                  <a:extLst>
                    <a:ext uri="{9D8B030D-6E8A-4147-A177-3AD203B41FA5}">
                      <a16:colId xmlns:a16="http://schemas.microsoft.com/office/drawing/2014/main" val="2121986496"/>
                    </a:ext>
                  </a:extLst>
                </a:gridCol>
              </a:tblGrid>
              <a:tr h="878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OFFRE ECONOMIQUEMENT LA PLUS AVANTAGEUSE POUR CHACUN DES LOTS CLASSEMENT APRES ANALYSE DES OFFRES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209362"/>
                  </a:ext>
                </a:extLst>
              </a:tr>
              <a:tr h="673747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Nom des candidats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Note/100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191144"/>
                  </a:ext>
                </a:extLst>
              </a:tr>
              <a:tr h="399443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LAGES RESEAUX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91,97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96704"/>
                  </a:ext>
                </a:extLst>
              </a:tr>
              <a:tr h="399443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SOGEA S.O.H.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498095"/>
                  </a:ext>
                </a:extLst>
              </a:tr>
              <a:tr h="399443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SADE C.G.T.H/INEO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349590"/>
                  </a:ext>
                </a:extLst>
              </a:tr>
              <a:tr h="399443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COUSIN PRADERE/LC RESEAUX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21794"/>
                  </a:ext>
                </a:extLst>
              </a:tr>
              <a:tr h="399443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MAC2RESEAUX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17886"/>
                  </a:ext>
                </a:extLst>
              </a:tr>
              <a:tr h="399443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EIFFAGE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68,39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77494"/>
                  </a:ext>
                </a:extLst>
              </a:tr>
              <a:tr h="399443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ENTREPRISE DUBREUILH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58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07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229B9-99C3-F13E-3FC5-4EAE250DD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190A7A8-BA53-A65D-AF06-5C90E862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3979"/>
            <a:ext cx="7886700" cy="65571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92D050"/>
                </a:solidFill>
              </a:rPr>
              <a:t>PROPOSITIONS DES SERVICES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8110030-88A7-9225-3698-19A88544F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373945"/>
              </p:ext>
            </p:extLst>
          </p:nvPr>
        </p:nvGraphicFramePr>
        <p:xfrm>
          <a:off x="1242392" y="1575498"/>
          <a:ext cx="6153320" cy="3175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230">
                  <a:extLst>
                    <a:ext uri="{9D8B030D-6E8A-4147-A177-3AD203B41FA5}">
                      <a16:colId xmlns:a16="http://schemas.microsoft.com/office/drawing/2014/main" val="1523367661"/>
                    </a:ext>
                  </a:extLst>
                </a:gridCol>
                <a:gridCol w="2679983">
                  <a:extLst>
                    <a:ext uri="{9D8B030D-6E8A-4147-A177-3AD203B41FA5}">
                      <a16:colId xmlns:a16="http://schemas.microsoft.com/office/drawing/2014/main" val="553798220"/>
                    </a:ext>
                  </a:extLst>
                </a:gridCol>
                <a:gridCol w="2051107">
                  <a:extLst>
                    <a:ext uri="{9D8B030D-6E8A-4147-A177-3AD203B41FA5}">
                      <a16:colId xmlns:a16="http://schemas.microsoft.com/office/drawing/2014/main" val="263791019"/>
                    </a:ext>
                  </a:extLst>
                </a:gridCol>
              </a:tblGrid>
              <a:tr h="42491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Proposition des 5 candidats retenus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0916"/>
                  </a:ext>
                </a:extLst>
              </a:tr>
              <a:tr h="493506">
                <a:tc>
                  <a:txBody>
                    <a:bodyPr/>
                    <a:lstStyle/>
                    <a:p>
                      <a:r>
                        <a:rPr lang="fr-F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Nom des candidats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Note/100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828797"/>
                  </a:ext>
                </a:extLst>
              </a:tr>
              <a:tr h="461872">
                <a:tc>
                  <a:txBody>
                    <a:bodyPr/>
                    <a:lstStyle/>
                    <a:p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LAGES RESEAUX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91,97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60962"/>
                  </a:ext>
                </a:extLst>
              </a:tr>
              <a:tr h="461872">
                <a:tc>
                  <a:txBody>
                    <a:bodyPr/>
                    <a:lstStyle/>
                    <a:p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SOGEA S.O.H.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68634"/>
                  </a:ext>
                </a:extLst>
              </a:tr>
              <a:tr h="461872">
                <a:tc>
                  <a:txBody>
                    <a:bodyPr/>
                    <a:lstStyle/>
                    <a:p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SADE C.G.T.H/INEO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793459"/>
                  </a:ext>
                </a:extLst>
              </a:tr>
              <a:tr h="461872">
                <a:tc>
                  <a:txBody>
                    <a:bodyPr/>
                    <a:lstStyle/>
                    <a:p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COUSIN PRADERE/LC RESEAUX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066948"/>
                  </a:ext>
                </a:extLst>
              </a:tr>
              <a:tr h="409495">
                <a:tc>
                  <a:txBody>
                    <a:bodyPr/>
                    <a:lstStyle/>
                    <a:p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MAC2RESEAUX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38014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30F7FA0-4666-A546-C35B-D2CDEEB0D95F}"/>
              </a:ext>
            </a:extLst>
          </p:cNvPr>
          <p:cNvSpPr txBox="1"/>
          <p:nvPr/>
        </p:nvSpPr>
        <p:spPr>
          <a:xfrm>
            <a:off x="1242392" y="5133128"/>
            <a:ext cx="713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Choix de la CAO du 16/06/2025 :</a:t>
            </a:r>
            <a:endParaRPr lang="fr-FR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9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C4FE0-F111-7E00-AFAD-B8EE4550C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07D15A8-BF84-C585-B0B8-9341D6AA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19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986F653-53FC-5A1F-625C-69C4EA19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65" y="450139"/>
            <a:ext cx="6851788" cy="478998"/>
          </a:xfrm>
        </p:spPr>
        <p:txBody>
          <a:bodyPr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6. Marché de services – Diagnostics des réseaux d’assainissement 2025 – 6 lots</a:t>
            </a:r>
            <a:r>
              <a:rPr lang="fr-FR" sz="1600" b="1" spc="300" dirty="0">
                <a:solidFill>
                  <a:srgbClr val="1D71B8"/>
                </a:solidFill>
              </a:rPr>
              <a:t> </a:t>
            </a:r>
            <a:br>
              <a:rPr lang="fr-FR" sz="2000" b="1" spc="300" dirty="0">
                <a:solidFill>
                  <a:srgbClr val="1D71B8"/>
                </a:solidFill>
              </a:rPr>
            </a:br>
            <a:endParaRPr lang="fr-FR" sz="2000" b="1" spc="300" dirty="0">
              <a:solidFill>
                <a:srgbClr val="1D71B8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09B67810-10DD-3844-6316-1312DF7FD254}"/>
              </a:ext>
            </a:extLst>
          </p:cNvPr>
          <p:cNvSpPr txBox="1">
            <a:spLocks/>
          </p:cNvSpPr>
          <p:nvPr/>
        </p:nvSpPr>
        <p:spPr>
          <a:xfrm>
            <a:off x="440311" y="1082720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9CE5852-F2D7-051C-2DB7-D8D928F7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75" y="1256662"/>
            <a:ext cx="8464125" cy="441607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Blip>
                <a:blip r:embed="rId5"/>
              </a:buBlip>
            </a:pPr>
            <a:endParaRPr lang="fr-FR" sz="2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EF213D-1E09-F5AE-534A-5FBA0A707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7" y="1461708"/>
            <a:ext cx="8384102" cy="46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1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504D86-43C6-4D52-9D26-CD7C0CE8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088D315-B2AD-42AA-A22E-350E263EA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491"/>
            <a:ext cx="7886700" cy="539750"/>
          </a:xfrm>
        </p:spPr>
        <p:txBody>
          <a:bodyPr>
            <a:normAutofit/>
          </a:bodyPr>
          <a:lstStyle/>
          <a:p>
            <a:r>
              <a:rPr lang="fr-FR" sz="3000" b="1" spc="300" dirty="0">
                <a:solidFill>
                  <a:srgbClr val="1D71B8"/>
                </a:solidFill>
              </a:rPr>
              <a:t>Ordre du jour</a:t>
            </a:r>
            <a:endParaRPr lang="fr-FR" sz="1400" b="1" spc="300" dirty="0">
              <a:solidFill>
                <a:srgbClr val="FF0000"/>
              </a:solidFill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D8238A-1EFF-11FD-1AF1-B41B3D7F0866}"/>
              </a:ext>
            </a:extLst>
          </p:cNvPr>
          <p:cNvSpPr txBox="1">
            <a:spLocks/>
          </p:cNvSpPr>
          <p:nvPr/>
        </p:nvSpPr>
        <p:spPr>
          <a:xfrm>
            <a:off x="246633" y="1373034"/>
            <a:ext cx="8479283" cy="5829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49238" algn="just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endParaRPr lang="fr-FR" sz="2000" b="1" u="sng" dirty="0">
              <a:solidFill>
                <a:srgbClr val="1D71B8"/>
              </a:solidFill>
              <a:latin typeface="Calibri" panose="020F0502020204030204" pitchFamily="34" charset="0"/>
            </a:endParaRPr>
          </a:p>
          <a:p>
            <a:pPr marL="285750" lvl="1" indent="-285750" algn="just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fr-FR" b="1" u="sng" dirty="0">
                <a:solidFill>
                  <a:srgbClr val="1D71B8"/>
                </a:solidFill>
                <a:latin typeface="Calibri" panose="020F0502020204030204" pitchFamily="34" charset="0"/>
              </a:rPr>
              <a:t>RESSOURCES HUMAINES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000" u="sng" dirty="0">
              <a:latin typeface="Calibri" panose="020F0502020204030204" pitchFamily="34" charset="0"/>
            </a:endParaRPr>
          </a:p>
          <a:p>
            <a:pPr marL="814387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61950" algn="l"/>
              </a:tabLs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Modification de la décision du Bureau n°24-004-B du 21 février 2024 relative au régime indemnitaire</a:t>
            </a:r>
          </a:p>
          <a:p>
            <a:pPr marL="814387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61950" algn="l"/>
              </a:tabLs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Création d’un poste de chef de service à la régie d’EAU47- site de Nérac</a:t>
            </a:r>
          </a:p>
          <a:p>
            <a:pPr marL="357187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8763" indent="-258763" algn="just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fr-FR" sz="2400" b="1" u="sng" dirty="0">
                <a:solidFill>
                  <a:srgbClr val="1D71B8"/>
                </a:solidFill>
                <a:latin typeface="Calibri" panose="020F0502020204030204" pitchFamily="34" charset="0"/>
              </a:rPr>
              <a:t>FINANCES</a:t>
            </a:r>
          </a:p>
          <a:p>
            <a:pPr marL="355600" lvl="0" indent="0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625475" algn="l"/>
                <a:tab pos="806450" algn="l"/>
              </a:tabLst>
            </a:pPr>
            <a:endParaRPr lang="fr-FR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9625" lvl="0" indent="-447675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809625" algn="l"/>
              </a:tabLs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	Dégrèvements exceptionnels (3 dossiers)</a:t>
            </a:r>
          </a:p>
          <a:p>
            <a:pPr marL="355600" lvl="0" indent="0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625475" algn="l"/>
                <a:tab pos="806450" algn="l"/>
              </a:tabLs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8763" indent="-258763" algn="just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fr-FR" sz="2400" b="1" u="sng" dirty="0">
                <a:solidFill>
                  <a:srgbClr val="1D71B8"/>
                </a:solidFill>
                <a:latin typeface="Calibri" panose="020F0502020204030204" pitchFamily="34" charset="0"/>
              </a:rPr>
              <a:t>SOLIDARITÉ DÉPARTEMENTALE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000" b="1" u="sng" dirty="0">
              <a:solidFill>
                <a:srgbClr val="1D71B8"/>
              </a:solidFill>
              <a:latin typeface="Calibri" panose="020F0502020204030204" pitchFamily="34" charset="0"/>
            </a:endParaRPr>
          </a:p>
          <a:p>
            <a:pPr marL="809625" lvl="0" indent="-447675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625475" algn="l"/>
                <a:tab pos="806450" algn="l"/>
              </a:tabLs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		Contribution du Syndicat EAU47 et de la Régie d’exploitation EAU47 au Fonds de Solidarité pour le Logement pour 2025</a:t>
            </a:r>
          </a:p>
          <a:p>
            <a:pPr marL="355600" lvl="0" indent="0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625475" algn="l"/>
                <a:tab pos="806450" algn="l"/>
              </a:tabLs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7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57187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361950" algn="l"/>
                <a:tab pos="809625" algn="l"/>
              </a:tabLst>
            </a:pPr>
            <a:endParaRPr lang="fr-F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02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0D38B0-ED6C-42B8-C0AF-0865689C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327991"/>
            <a:ext cx="8189843" cy="630336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92D050"/>
                </a:solidFill>
              </a:rPr>
              <a:t>PROPOSITIONS DES SERVICES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B5FC8C-D2F4-7A11-B5D7-02E3F440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87C218-BFFC-1176-5F9D-7A58855E9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1" y="1297355"/>
            <a:ext cx="7305517" cy="29491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EED70ED-71A3-7D74-0C9D-3C927ADDE27A}"/>
              </a:ext>
            </a:extLst>
          </p:cNvPr>
          <p:cNvSpPr txBox="1"/>
          <p:nvPr/>
        </p:nvSpPr>
        <p:spPr>
          <a:xfrm>
            <a:off x="754131" y="4539995"/>
            <a:ext cx="80034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règlement de consultation prévoit que l’accord-cadre sera conclu avec au maximum 5 candidats ayant présenté les offres économiquement les plus avantageuses en se fondant sur une pluralité de critères.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Choix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de la CAO du 16/06/2025 :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2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1D6AC-FC9D-8610-A29E-E7C4D5A34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B4DA12E-ED6C-B816-4F4B-FB0BE0D7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BC88773-F719-5669-34EF-D1C50708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9119"/>
            <a:ext cx="7886700" cy="759150"/>
          </a:xfrm>
        </p:spPr>
        <p:txBody>
          <a:bodyPr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7. Accord cadre mixte mono-attributaire</a:t>
            </a:r>
            <a:br>
              <a:rPr lang="fr-FR" sz="2000" b="1" spc="300" dirty="0">
                <a:solidFill>
                  <a:srgbClr val="1D71B8"/>
                </a:solidFill>
              </a:rPr>
            </a:br>
            <a:r>
              <a:rPr lang="fr-FR" sz="2000" b="1" spc="300" dirty="0">
                <a:solidFill>
                  <a:srgbClr val="1D71B8"/>
                </a:solidFill>
              </a:rPr>
              <a:t>	Travaux divers d’eau potable – 6 lots</a:t>
            </a:r>
            <a:br>
              <a:rPr lang="fr-FR" sz="2000" b="1" spc="300" dirty="0">
                <a:solidFill>
                  <a:srgbClr val="1D71B8"/>
                </a:solidFill>
              </a:rPr>
            </a:br>
            <a:endParaRPr lang="fr-FR" sz="2000" b="1" spc="300" dirty="0">
              <a:solidFill>
                <a:srgbClr val="1D71B8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1DA0B5CB-CE19-BC41-5023-EBD72697270E}"/>
              </a:ext>
            </a:extLst>
          </p:cNvPr>
          <p:cNvSpPr txBox="1">
            <a:spLocks/>
          </p:cNvSpPr>
          <p:nvPr/>
        </p:nvSpPr>
        <p:spPr>
          <a:xfrm>
            <a:off x="440311" y="1082720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7BFE650-0E3D-0D42-7431-0DB0FAD6E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75" y="1252330"/>
            <a:ext cx="8536434" cy="491697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Blip>
                <a:blip r:embed="rId5"/>
              </a:buBlip>
            </a:pPr>
            <a:endParaRPr lang="fr-FR" sz="2200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34A0693-31EC-BBD4-2038-8831A8B58CC9}"/>
              </a:ext>
            </a:extLst>
          </p:cNvPr>
          <p:cNvSpPr txBox="1">
            <a:spLocks/>
          </p:cNvSpPr>
          <p:nvPr/>
        </p:nvSpPr>
        <p:spPr>
          <a:xfrm>
            <a:off x="327991" y="798859"/>
            <a:ext cx="8223250" cy="1759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Blip>
                <a:blip r:embed="rId6"/>
              </a:buBlip>
            </a:pPr>
            <a:r>
              <a:rPr lang="fr-FR" sz="2000" dirty="0">
                <a:solidFill>
                  <a:schemeClr val="tx1"/>
                </a:solidFill>
              </a:rPr>
              <a:t> Accord cadre à bons de commande et à marchés subséquents</a:t>
            </a:r>
          </a:p>
          <a:p>
            <a:endParaRPr lang="fr-FR" sz="500" dirty="0">
              <a:solidFill>
                <a:schemeClr val="tx1"/>
              </a:solidFill>
            </a:endParaRPr>
          </a:p>
          <a:p>
            <a:pPr algn="l">
              <a:buFontTx/>
              <a:buBlip>
                <a:blip r:embed="rId6"/>
              </a:buBlip>
            </a:pPr>
            <a:r>
              <a:rPr lang="fr-FR" sz="2000" dirty="0">
                <a:solidFill>
                  <a:schemeClr val="tx1"/>
                </a:solidFill>
              </a:rPr>
              <a:t> Durée: 4,5 ans avec période initiale estimée de 6 mois reconductible 4 fois (date de fin maximale de l’accord cadre : 31 Décembre 2029)</a:t>
            </a:r>
          </a:p>
          <a:p>
            <a:endParaRPr lang="fr-FR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8C9893D-E849-3223-0264-56A3C6EA1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49692"/>
              </p:ext>
            </p:extLst>
          </p:nvPr>
        </p:nvGraphicFramePr>
        <p:xfrm>
          <a:off x="628650" y="2105026"/>
          <a:ext cx="7907517" cy="357573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98805">
                  <a:extLst>
                    <a:ext uri="{9D8B030D-6E8A-4147-A177-3AD203B41FA5}">
                      <a16:colId xmlns:a16="http://schemas.microsoft.com/office/drawing/2014/main" val="730488418"/>
                    </a:ext>
                  </a:extLst>
                </a:gridCol>
                <a:gridCol w="3961764">
                  <a:extLst>
                    <a:ext uri="{9D8B030D-6E8A-4147-A177-3AD203B41FA5}">
                      <a16:colId xmlns:a16="http://schemas.microsoft.com/office/drawing/2014/main" val="2974524322"/>
                    </a:ext>
                  </a:extLst>
                </a:gridCol>
                <a:gridCol w="1736005">
                  <a:extLst>
                    <a:ext uri="{9D8B030D-6E8A-4147-A177-3AD203B41FA5}">
                      <a16:colId xmlns:a16="http://schemas.microsoft.com/office/drawing/2014/main" val="367397203"/>
                    </a:ext>
                  </a:extLst>
                </a:gridCol>
                <a:gridCol w="1610943">
                  <a:extLst>
                    <a:ext uri="{9D8B030D-6E8A-4147-A177-3AD203B41FA5}">
                      <a16:colId xmlns:a16="http://schemas.microsoft.com/office/drawing/2014/main" val="2183398521"/>
                    </a:ext>
                  </a:extLst>
                </a:gridCol>
              </a:tblGrid>
              <a:tr h="536966">
                <a:tc>
                  <a:txBody>
                    <a:bodyPr/>
                    <a:lstStyle/>
                    <a:p>
                      <a:pPr marL="85725" indent="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</a:t>
                      </a:r>
                      <a:r>
                        <a:rPr lang="fr-F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Désignation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2101850" algn="l"/>
                        </a:tabLst>
                      </a:pPr>
                      <a:r>
                        <a:rPr lang="fr-F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180340" algn="ctr">
                        <a:tabLst>
                          <a:tab pos="540385" algn="l"/>
                          <a:tab pos="2101850" algn="l"/>
                        </a:tabLst>
                      </a:pPr>
                      <a:r>
                        <a:rPr lang="fr-F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annuel H.T.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2101850" algn="l"/>
                        </a:tabLst>
                      </a:pPr>
                      <a:r>
                        <a:rPr lang="fr-F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340" indent="180340" algn="ctr">
                        <a:tabLst>
                          <a:tab pos="540385" algn="l"/>
                          <a:tab pos="2101850" algn="l"/>
                        </a:tabLst>
                      </a:pPr>
                      <a:r>
                        <a:rPr lang="fr-FR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annuel H.T.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660992"/>
                  </a:ext>
                </a:extLst>
              </a:tr>
              <a:tr h="408835">
                <a:tc>
                  <a:txBody>
                    <a:bodyPr/>
                    <a:lstStyle/>
                    <a:p>
                      <a:pPr marL="180340" indent="180340" algn="l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1588" algn="l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Territoire de l'Albret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400 000 €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2 000 000 €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883538"/>
                  </a:ext>
                </a:extLst>
              </a:tr>
              <a:tr h="604087">
                <a:tc>
                  <a:txBody>
                    <a:bodyPr/>
                    <a:lstStyle/>
                    <a:p>
                      <a:pPr marL="180340" indent="180340" algn="l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1588" algn="l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Territoires de Porte des Landes et de Garonne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200 000 €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1 400 000 €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81429"/>
                  </a:ext>
                </a:extLst>
              </a:tr>
              <a:tr h="604087">
                <a:tc>
                  <a:txBody>
                    <a:bodyPr/>
                    <a:lstStyle/>
                    <a:p>
                      <a:pPr marL="180340" indent="180340" algn="l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1588" algn="l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Territoires de Nord de Marmande et de la Brame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300 000 €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1 400 000 €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879927"/>
                  </a:ext>
                </a:extLst>
              </a:tr>
              <a:tr h="408835">
                <a:tc>
                  <a:txBody>
                    <a:bodyPr/>
                    <a:lstStyle/>
                    <a:p>
                      <a:pPr marL="180340" indent="180340" algn="l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1588" algn="l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Territoire du Nord du Lot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500 000 €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2 350 000 €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511998"/>
                  </a:ext>
                </a:extLst>
              </a:tr>
              <a:tr h="604087">
                <a:tc>
                  <a:txBody>
                    <a:bodyPr/>
                    <a:lstStyle/>
                    <a:p>
                      <a:pPr marL="180340" indent="180340" algn="l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1588" algn="l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Territoires de Lot Amont 47 et du Villeneuvois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200 000 €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1 400 000 €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923146"/>
                  </a:ext>
                </a:extLst>
              </a:tr>
              <a:tr h="408835">
                <a:tc>
                  <a:txBody>
                    <a:bodyPr/>
                    <a:lstStyle/>
                    <a:p>
                      <a:pPr marL="180340" indent="180340" algn="l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1588" algn="l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Territoire du Sud du Lot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500 000 €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tabLst>
                          <a:tab pos="540385" algn="l"/>
                          <a:tab pos="449580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2 450 000 €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95736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B844237-666B-0E5C-452E-133B6B1D47CB}"/>
              </a:ext>
            </a:extLst>
          </p:cNvPr>
          <p:cNvSpPr txBox="1"/>
          <p:nvPr/>
        </p:nvSpPr>
        <p:spPr>
          <a:xfrm>
            <a:off x="796925" y="5775279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fr-FR" b="1" i="1" dirty="0">
                <a:solidFill>
                  <a:srgbClr val="000000"/>
                </a:solidFill>
                <a:latin typeface="Calibri" panose="020F0502020204030204" pitchFamily="34" charset="0"/>
              </a:rPr>
              <a:t>OFFRE ECONOMIQUEMENT LA PLUS AVANTAGEUSE POUR CHACUN DES LOTS CLASSEMENT APRES ANALYSE DES OFFRES FINALES</a:t>
            </a:r>
          </a:p>
          <a:p>
            <a:pPr lvl="0" algn="ctr">
              <a:defRPr/>
            </a:pP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L’entreprise LAGES Réseaux sur l’ensemble des lots.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705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1D5FD36-D262-4AA5-956E-F284B564E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624512"/>
              </p:ext>
            </p:extLst>
          </p:nvPr>
        </p:nvGraphicFramePr>
        <p:xfrm>
          <a:off x="832495" y="0"/>
          <a:ext cx="7985998" cy="5436707"/>
        </p:xfrm>
        <a:graphic>
          <a:graphicData uri="http://schemas.openxmlformats.org/drawingml/2006/table">
            <a:tbl>
              <a:tblPr/>
              <a:tblGrid>
                <a:gridCol w="930884">
                  <a:extLst>
                    <a:ext uri="{9D8B030D-6E8A-4147-A177-3AD203B41FA5}">
                      <a16:colId xmlns:a16="http://schemas.microsoft.com/office/drawing/2014/main" val="1744192440"/>
                    </a:ext>
                  </a:extLst>
                </a:gridCol>
                <a:gridCol w="3151937">
                  <a:extLst>
                    <a:ext uri="{9D8B030D-6E8A-4147-A177-3AD203B41FA5}">
                      <a16:colId xmlns:a16="http://schemas.microsoft.com/office/drawing/2014/main" val="2693650852"/>
                    </a:ext>
                  </a:extLst>
                </a:gridCol>
                <a:gridCol w="2661999">
                  <a:extLst>
                    <a:ext uri="{9D8B030D-6E8A-4147-A177-3AD203B41FA5}">
                      <a16:colId xmlns:a16="http://schemas.microsoft.com/office/drawing/2014/main" val="3548253636"/>
                    </a:ext>
                  </a:extLst>
                </a:gridCol>
                <a:gridCol w="1241178">
                  <a:extLst>
                    <a:ext uri="{9D8B030D-6E8A-4147-A177-3AD203B41FA5}">
                      <a16:colId xmlns:a16="http://schemas.microsoft.com/office/drawing/2014/main" val="174939669"/>
                    </a:ext>
                  </a:extLst>
                </a:gridCol>
              </a:tblGrid>
              <a:tr h="1601491">
                <a:tc gridSpan="4">
                  <a:txBody>
                    <a:bodyPr/>
                    <a:lstStyle/>
                    <a:p>
                      <a:pPr algn="ctr" fontAlgn="ctr"/>
                      <a:endParaRPr lang="fr-FR" sz="1800" b="0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8" marR="8048" marT="80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094584"/>
                  </a:ext>
                </a:extLst>
              </a:tr>
              <a:tr h="479402">
                <a:tc>
                  <a:txBody>
                    <a:bodyPr/>
                    <a:lstStyle/>
                    <a:p>
                      <a:pPr algn="l" fontAlgn="ctr"/>
                      <a:endParaRPr lang="fr-FR" sz="15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8" marR="8048" marT="80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8" marR="8048" marT="80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8" marR="8048" marT="80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8" marR="8048" marT="80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118526"/>
                  </a:ext>
                </a:extLst>
              </a:tr>
              <a:tr h="4794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8" marR="8048" marT="80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8" marR="8048" marT="80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8" marR="8048" marT="80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/ 100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207393"/>
                  </a:ext>
                </a:extLst>
              </a:tr>
              <a:tr h="4794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 1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ALBRET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SADE / INEO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93,24   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54470"/>
                  </a:ext>
                </a:extLst>
              </a:tr>
              <a:tr h="4794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 2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PORTE DES LANDES / GARONNE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LAGES RESEAUX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93,04   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850550"/>
                  </a:ext>
                </a:extLst>
              </a:tr>
              <a:tr h="4794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 3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DE MARMANDE / BRAME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SOGEA SOH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93,36   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049931"/>
                  </a:ext>
                </a:extLst>
              </a:tr>
              <a:tr h="4794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 4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DU LOT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SOGEA SOH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93,36   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199202"/>
                  </a:ext>
                </a:extLst>
              </a:tr>
              <a:tr h="4794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 5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VILLENEUVOIS / LOT AMONT 47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LAGES RESEAUX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94,38   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112577"/>
                  </a:ext>
                </a:extLst>
              </a:tr>
              <a:tr h="4794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 6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DU LOT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COUSIN PRADERE</a:t>
                      </a:r>
                    </a:p>
                  </a:txBody>
                  <a:tcPr marL="8048" marR="8048" marT="80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91,73   </a:t>
                      </a:r>
                    </a:p>
                  </a:txBody>
                  <a:tcPr marL="8048" marR="8048" marT="80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45401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FA1C68F0-3132-352C-E0E6-0AB009C1CAC8}"/>
              </a:ext>
            </a:extLst>
          </p:cNvPr>
          <p:cNvSpPr txBox="1"/>
          <p:nvPr/>
        </p:nvSpPr>
        <p:spPr>
          <a:xfrm>
            <a:off x="703286" y="986537"/>
            <a:ext cx="7737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fr-FR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OFFRE ECONOMIQUEMENT LA PLUS AVANTAGEUSE POUR CHACUN DES LOTS CLASSEMENT APRES ANALYSE DES OFFRES FINALES</a:t>
            </a:r>
          </a:p>
          <a:p>
            <a:pPr algn="ctr"/>
            <a:r>
              <a:rPr lang="fr-FR" sz="2000" u="sng" dirty="0"/>
              <a:t>Et après application de l’article 3.2 du RC </a:t>
            </a:r>
          </a:p>
          <a:p>
            <a:pPr algn="ctr"/>
            <a:r>
              <a:rPr lang="fr-FR" sz="2000" u="sng" dirty="0"/>
              <a:t> 2 lots maximum par attributaire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06D4E6-5030-BD1F-D1AF-2FE77F42E841}"/>
              </a:ext>
            </a:extLst>
          </p:cNvPr>
          <p:cNvSpPr txBox="1"/>
          <p:nvPr/>
        </p:nvSpPr>
        <p:spPr>
          <a:xfrm>
            <a:off x="832495" y="5576607"/>
            <a:ext cx="713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Choix de la CAO du 16/06/2025 :</a:t>
            </a:r>
            <a:endParaRPr lang="fr-FR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0CB9CE9-1900-77ED-1E07-C4E890591BFB}"/>
              </a:ext>
            </a:extLst>
          </p:cNvPr>
          <p:cNvSpPr txBox="1">
            <a:spLocks/>
          </p:cNvSpPr>
          <p:nvPr/>
        </p:nvSpPr>
        <p:spPr>
          <a:xfrm>
            <a:off x="628649" y="289411"/>
            <a:ext cx="8189843" cy="630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b="1" dirty="0">
                <a:solidFill>
                  <a:srgbClr val="92D050"/>
                </a:solidFill>
              </a:rPr>
              <a:t>PROPOSITIONS DES SERVICES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8120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0E88F5-58F9-4751-85F8-46260D032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B9DDF0-7DF0-1FB4-103B-09BC17AD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23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A6E91E7-2F7C-9D33-3B47-16359F9C46D1}"/>
              </a:ext>
            </a:extLst>
          </p:cNvPr>
          <p:cNvSpPr txBox="1">
            <a:spLocks/>
          </p:cNvSpPr>
          <p:nvPr/>
        </p:nvSpPr>
        <p:spPr>
          <a:xfrm>
            <a:off x="628650" y="32323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b="1" dirty="0">
                <a:solidFill>
                  <a:srgbClr val="F45D3D"/>
                </a:solidFill>
              </a:rPr>
              <a:t>INFORMATIONS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642101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F993BC-F207-9692-AE8D-11E7B44EC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DA39D3-EE53-1645-B4B8-A980233A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24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49362C8-391E-82A0-10EB-231EF9CE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057"/>
            <a:ext cx="7886700" cy="1073151"/>
          </a:xfrm>
        </p:spPr>
        <p:txBody>
          <a:bodyPr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8. Présentation des dégrèvements Eau Potable et 	Assainissement Collectif dans le cadre de la loi 	Warsmann en 2024</a:t>
            </a:r>
            <a:b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b="1" spc="300" dirty="0">
              <a:solidFill>
                <a:srgbClr val="1D71B8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DECF998C-2709-E0BE-8E68-EEF9A76D1239}"/>
              </a:ext>
            </a:extLst>
          </p:cNvPr>
          <p:cNvSpPr txBox="1">
            <a:spLocks/>
          </p:cNvSpPr>
          <p:nvPr/>
        </p:nvSpPr>
        <p:spPr>
          <a:xfrm>
            <a:off x="440311" y="1082720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F0907D2-3CAA-F3B3-3E9A-40FBF081D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75" y="1753234"/>
            <a:ext cx="8584850" cy="441607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Blip>
                <a:blip r:embed="rId5"/>
              </a:buBlip>
            </a:pPr>
            <a:endParaRPr lang="fr-FR" sz="2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DC4743-04A7-ABE4-E7CA-54F029CC20A9}"/>
              </a:ext>
            </a:extLst>
          </p:cNvPr>
          <p:cNvSpPr txBox="1"/>
          <p:nvPr/>
        </p:nvSpPr>
        <p:spPr>
          <a:xfrm>
            <a:off x="279575" y="1303235"/>
            <a:ext cx="457200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Accordés par la Régie EAU47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BF658B3-43FF-502B-6957-B3E1CF1AC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419" y="2029722"/>
            <a:ext cx="8039638" cy="45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48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AC816-E5E4-9D33-E3DA-7D0CF2DD4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B8D9804-FCE9-3F3A-306C-34E1C11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25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0777340-5A1B-CDB0-0918-4A025C44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057"/>
            <a:ext cx="7886700" cy="1073151"/>
          </a:xfrm>
        </p:spPr>
        <p:txBody>
          <a:bodyPr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8. Présentation des dégrèvements Eau Potable et 	Assainissement Collectif dans le cadre de la loi 	Warsmann en 2024</a:t>
            </a:r>
            <a:b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b="1" spc="300" dirty="0">
              <a:solidFill>
                <a:srgbClr val="1D71B8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31383E22-9316-86F0-FD74-1CEDE32B30B8}"/>
              </a:ext>
            </a:extLst>
          </p:cNvPr>
          <p:cNvSpPr txBox="1">
            <a:spLocks/>
          </p:cNvSpPr>
          <p:nvPr/>
        </p:nvSpPr>
        <p:spPr>
          <a:xfrm>
            <a:off x="440311" y="1082720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697F738-C9C0-61E5-334E-EC665BBE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75" y="1753234"/>
            <a:ext cx="8584850" cy="441607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Blip>
                <a:blip r:embed="rId5"/>
              </a:buBlip>
            </a:pPr>
            <a:endParaRPr lang="fr-FR" sz="2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ED8A5E-108B-D5AA-FDDB-904A0917883E}"/>
              </a:ext>
            </a:extLst>
          </p:cNvPr>
          <p:cNvSpPr txBox="1"/>
          <p:nvPr/>
        </p:nvSpPr>
        <p:spPr>
          <a:xfrm>
            <a:off x="279575" y="1303235"/>
            <a:ext cx="457200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Accordés par la Régie EAU47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928F74-78C4-3852-44B6-DABA4FFDA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107" y="1996253"/>
            <a:ext cx="8492865" cy="42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65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BBE51-5A69-D040-6029-E0401DFC8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60ABA6-0E91-9E00-DD34-0DC6F241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26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2601832-D6B3-ABD5-6408-85DDEF9A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6057"/>
            <a:ext cx="7886700" cy="1073151"/>
          </a:xfrm>
        </p:spPr>
        <p:txBody>
          <a:bodyPr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8. Présentation des dégrèvements Eau Potable et 	Assainissement Collectif dans le cadre de la loi 	Warsmann en 2024</a:t>
            </a:r>
            <a:b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b="1" spc="300" dirty="0">
              <a:solidFill>
                <a:srgbClr val="1D71B8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78C89DC8-792A-8B61-57D3-5B90F352EFEF}"/>
              </a:ext>
            </a:extLst>
          </p:cNvPr>
          <p:cNvSpPr txBox="1">
            <a:spLocks/>
          </p:cNvSpPr>
          <p:nvPr/>
        </p:nvSpPr>
        <p:spPr>
          <a:xfrm>
            <a:off x="440311" y="1082720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F815986-9B9F-49C9-EF56-7A87D5C34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75" y="1753234"/>
            <a:ext cx="8584850" cy="441607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Blip>
                <a:blip r:embed="rId5"/>
              </a:buBlip>
            </a:pPr>
            <a:endParaRPr lang="fr-FR" sz="2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D9FEB6-7AFD-43AB-6ECA-6120EC72F424}"/>
              </a:ext>
            </a:extLst>
          </p:cNvPr>
          <p:cNvSpPr txBox="1"/>
          <p:nvPr/>
        </p:nvSpPr>
        <p:spPr>
          <a:xfrm>
            <a:off x="279575" y="1303235"/>
            <a:ext cx="609265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Accordés par 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</a:rPr>
              <a:t>le délégataire VEOLIA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DEEFF8-DB7C-1DA4-CDCB-13653AC16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00108" y="2313266"/>
            <a:ext cx="10253699" cy="413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7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0EDA1-4DA3-3F5A-338D-8E4431AE1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AF3F35-F67B-0B24-374D-9173391F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80192D7-845B-66EC-79F9-70B99FF3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380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CC5DC8-C62E-BADA-FA42-668EB2E6AF79}"/>
              </a:ext>
            </a:extLst>
          </p:cNvPr>
          <p:cNvSpPr txBox="1"/>
          <p:nvPr/>
        </p:nvSpPr>
        <p:spPr>
          <a:xfrm>
            <a:off x="-2252312" y="226030"/>
            <a:ext cx="863937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Prochaines instances</a:t>
            </a:r>
          </a:p>
          <a:p>
            <a:pPr marL="536575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1334B1-A926-D935-753A-E2D783F87494}"/>
              </a:ext>
            </a:extLst>
          </p:cNvPr>
          <p:cNvSpPr txBox="1"/>
          <p:nvPr/>
        </p:nvSpPr>
        <p:spPr>
          <a:xfrm>
            <a:off x="214284" y="951606"/>
            <a:ext cx="89297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2400" dirty="0">
              <a:latin typeface="Calibri" panose="020F0502020204030204"/>
            </a:endParaRPr>
          </a:p>
          <a:p>
            <a:pPr marL="34290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</a:pPr>
            <a:r>
              <a:rPr lang="fr-FR" sz="2400" dirty="0">
                <a:latin typeface="Calibri" panose="020F0502020204030204"/>
              </a:rPr>
              <a:t>Commissions territoriales :</a:t>
            </a:r>
          </a:p>
          <a:p>
            <a:pPr marL="542925" marR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330450" algn="l"/>
                <a:tab pos="3143250" algn="l"/>
              </a:tabLst>
            </a:pPr>
            <a:r>
              <a:rPr lang="fr-FR" sz="2400" dirty="0">
                <a:latin typeface="Calibri" panose="020F0502020204030204"/>
              </a:rPr>
              <a:t>19/06/25 à  09h30 : 	Lot Amont47 à Penne d’Agenais</a:t>
            </a:r>
          </a:p>
          <a:p>
            <a:pPr marL="542925" marR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66925" algn="l"/>
                <a:tab pos="3143250" algn="l"/>
              </a:tabLst>
            </a:pPr>
            <a:r>
              <a:rPr lang="fr-FR" sz="2400" dirty="0">
                <a:latin typeface="Calibri" panose="020F0502020204030204"/>
              </a:rPr>
              <a:t>24/06/25 à	09h30 : 	Nord du Lot à La </a:t>
            </a:r>
            <a:r>
              <a:rPr lang="fr-FR" sz="2400" dirty="0" err="1">
                <a:latin typeface="Calibri" panose="020F0502020204030204"/>
              </a:rPr>
              <a:t>Sauvetat</a:t>
            </a:r>
            <a:r>
              <a:rPr lang="fr-FR" sz="2400" dirty="0">
                <a:latin typeface="Calibri" panose="020F0502020204030204"/>
              </a:rPr>
              <a:t> s/Lède</a:t>
            </a:r>
          </a:p>
          <a:p>
            <a:pPr marL="542925" lvl="3" indent="-171450">
              <a:tabLst>
                <a:tab pos="1790700" algn="l"/>
                <a:tab pos="2066925" algn="l"/>
                <a:tab pos="3143250" algn="l"/>
              </a:tabLst>
            </a:pPr>
            <a:r>
              <a:rPr lang="fr-FR" sz="1600" dirty="0">
                <a:latin typeface="Calibri" panose="020F0502020204030204"/>
              </a:rPr>
              <a:t>                	</a:t>
            </a:r>
            <a:r>
              <a:rPr lang="fr-FR" sz="2400" dirty="0">
                <a:latin typeface="Calibri" panose="020F0502020204030204"/>
              </a:rPr>
              <a:t>à	14 h30 :	Nord de Marmande + Brame à Miramont</a:t>
            </a:r>
          </a:p>
          <a:p>
            <a:pPr marL="542925" lvl="3" indent="-171450">
              <a:buFont typeface="Arial" panose="020B0604020202020204" pitchFamily="34" charset="0"/>
              <a:buChar char="•"/>
              <a:tabLst>
                <a:tab pos="2066925" algn="l"/>
                <a:tab pos="3143250" algn="l"/>
              </a:tabLst>
            </a:pPr>
            <a:r>
              <a:rPr lang="fr-FR" sz="2400" dirty="0">
                <a:latin typeface="Calibri" panose="020F0502020204030204"/>
              </a:rPr>
              <a:t>25/06/25 à	14h30 : 	Villeneuvois + Sud du Lot à La Croix Blanche</a:t>
            </a:r>
          </a:p>
          <a:p>
            <a:pPr marL="806450" lvl="3" indent="-342900">
              <a:buFont typeface="Arial" panose="020B0604020202020204" pitchFamily="34" charset="0"/>
              <a:buChar char="•"/>
              <a:tabLst>
                <a:tab pos="2330450" algn="l"/>
                <a:tab pos="3500438" algn="l"/>
              </a:tabLst>
            </a:pPr>
            <a:endParaRPr lang="fr-FR" sz="2400" dirty="0">
              <a:latin typeface="Calibri" panose="020F0502020204030204"/>
            </a:endParaRPr>
          </a:p>
          <a:p>
            <a:pPr marL="342900" lvl="0" indent="-342900">
              <a:buBlip>
                <a:blip r:embed="rId3"/>
              </a:buBlip>
              <a:defRPr/>
            </a:pPr>
            <a:r>
              <a:rPr lang="fr-FR" sz="2400" dirty="0">
                <a:solidFill>
                  <a:prstClr val="black"/>
                </a:solidFill>
              </a:rPr>
              <a:t>Commission thématique Solidarité internationale : 18/06/25 à 14 h</a:t>
            </a:r>
          </a:p>
          <a:p>
            <a:pPr lvl="0">
              <a:defRPr/>
            </a:pPr>
            <a:endParaRPr lang="fr-FR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Bureau et Comité : </a:t>
            </a:r>
            <a:r>
              <a:rPr lang="fr-FR" sz="2400" dirty="0">
                <a:latin typeface="Calibri" panose="020F0502020204030204"/>
              </a:rPr>
              <a:t>25/09/25 au Temple sur Lot</a:t>
            </a:r>
          </a:p>
          <a:p>
            <a:pPr marL="1377950" lvl="5">
              <a:tabLst>
                <a:tab pos="1976438" algn="l"/>
                <a:tab pos="2330450" algn="l"/>
                <a:tab pos="3500438" algn="l"/>
              </a:tabLst>
            </a:pPr>
            <a:r>
              <a:rPr lang="fr-FR" sz="2400" dirty="0">
                <a:latin typeface="Calibri" panose="020F0502020204030204"/>
              </a:rPr>
              <a:t>	</a:t>
            </a:r>
          </a:p>
          <a:p>
            <a:pPr marL="1377950" lvl="5">
              <a:tabLst>
                <a:tab pos="2330450" algn="l"/>
                <a:tab pos="3500438" algn="l"/>
              </a:tabLst>
            </a:pPr>
            <a:endParaRPr lang="fr-FR" sz="2400" dirty="0">
              <a:latin typeface="Calibri" panose="020F0502020204030204"/>
            </a:endParaRPr>
          </a:p>
          <a:p>
            <a:pPr marL="806450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fr-FR" sz="2400" dirty="0">
              <a:latin typeface="Calibri" panose="020F0502020204030204"/>
            </a:endParaRPr>
          </a:p>
          <a:p>
            <a:pPr marL="354013" marR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</a:pPr>
            <a:endParaRPr lang="fr-FR" sz="2400" dirty="0">
              <a:latin typeface="Calibri" panose="020F0502020204030204"/>
            </a:endParaRPr>
          </a:p>
          <a:p>
            <a:pPr lvl="1"/>
            <a:endParaRPr lang="fr-FR" sz="2400" dirty="0">
              <a:latin typeface="Calibri" panose="020F0502020204030204"/>
            </a:endParaRPr>
          </a:p>
          <a:p>
            <a:pPr lvl="1"/>
            <a:endParaRPr lang="fr-FR" sz="24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838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3A883-E778-2249-66D5-61CE7DAC0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E8C05F-37C1-9F7C-E45B-876F7A4D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91E5DBE-5178-4F2A-9F5F-7740FE82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491"/>
            <a:ext cx="7886700" cy="539750"/>
          </a:xfrm>
        </p:spPr>
        <p:txBody>
          <a:bodyPr>
            <a:normAutofit/>
          </a:bodyPr>
          <a:lstStyle/>
          <a:p>
            <a:r>
              <a:rPr lang="fr-FR" sz="3000" b="1" spc="300" dirty="0">
                <a:solidFill>
                  <a:srgbClr val="1D71B8"/>
                </a:solidFill>
              </a:rPr>
              <a:t>Ordre du jour</a:t>
            </a:r>
            <a:endParaRPr lang="fr-FR" sz="1400" b="1" spc="300" dirty="0">
              <a:solidFill>
                <a:srgbClr val="FF0000"/>
              </a:solidFill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3EBE1C1-C62D-66F0-A774-842951DD729E}"/>
              </a:ext>
            </a:extLst>
          </p:cNvPr>
          <p:cNvSpPr txBox="1">
            <a:spLocks/>
          </p:cNvSpPr>
          <p:nvPr/>
        </p:nvSpPr>
        <p:spPr>
          <a:xfrm>
            <a:off x="186436" y="771240"/>
            <a:ext cx="8328913" cy="595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endParaRPr lang="fr-F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8763" indent="-258763" algn="just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fr-FR" sz="2400" b="1" u="sng" dirty="0">
                <a:solidFill>
                  <a:srgbClr val="1D71B8"/>
                </a:solidFill>
                <a:latin typeface="Calibri" panose="020F0502020204030204" pitchFamily="34" charset="0"/>
              </a:rPr>
              <a:t>MARCHÉS PUBLICS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000" b="1" u="sng" dirty="0">
              <a:solidFill>
                <a:srgbClr val="1D71B8"/>
              </a:solidFill>
              <a:latin typeface="Calibri" panose="020F0502020204030204" pitchFamily="34" charset="0"/>
            </a:endParaRPr>
          </a:p>
          <a:p>
            <a:pPr marL="81915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Accord cadre à marchés subséquents multi-attributaires pour travaux de renouvellement des réseaux d’eau potable sujets au relargage de CVM sur le Territoire EAU47</a:t>
            </a:r>
          </a:p>
          <a:p>
            <a:pPr marL="81915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Marché de services – Diagnostics des réseaux d’assainissement 2025 – 6 lots </a:t>
            </a:r>
          </a:p>
          <a:p>
            <a:pPr marL="819150" lvl="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Accord cadre mixte mono-attributaire – Travaux divers d’eau potable – 6 lots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lvl="0" indent="0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625475" algn="l"/>
                <a:tab pos="806450" algn="l"/>
              </a:tabLs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8763" indent="-258763" algn="just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fr-FR" sz="2400" b="1" u="sng" dirty="0">
                <a:solidFill>
                  <a:srgbClr val="1D71B8"/>
                </a:solidFill>
                <a:latin typeface="Calibri" panose="020F0502020204030204" pitchFamily="34" charset="0"/>
              </a:rPr>
              <a:t>INFORMATIONS DIVERSES</a:t>
            </a:r>
          </a:p>
          <a:p>
            <a:pPr marL="258763" indent="-258763" algn="just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endParaRPr lang="fr-FR" sz="1200" b="1" u="sng" dirty="0">
              <a:solidFill>
                <a:srgbClr val="1D71B8"/>
              </a:solidFill>
              <a:latin typeface="Calibri" panose="020F0502020204030204" pitchFamily="34" charset="0"/>
            </a:endParaRPr>
          </a:p>
          <a:p>
            <a:pPr marL="812800" lvl="0" indent="-457200" algn="just" defTabSz="8064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8"/>
              <a:tabLst>
                <a:tab pos="625475" algn="l"/>
                <a:tab pos="806450" algn="l"/>
              </a:tabLs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des dégrèvements Eau Potable et Assainissement Collectif dans le cadre de la loi Warsmann en 2024</a:t>
            </a:r>
          </a:p>
          <a:p>
            <a:pPr marL="355600" lvl="0" indent="0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806450" algn="l"/>
                <a:tab pos="1162050" algn="l"/>
              </a:tabLs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●  Accordés par la Régie EAU47</a:t>
            </a:r>
          </a:p>
          <a:p>
            <a:pPr marL="355600" lvl="0" indent="0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806450" algn="l"/>
                <a:tab pos="1162050" algn="l"/>
              </a:tabLs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●  Accordés par le délégataire VEOLIA</a:t>
            </a:r>
          </a:p>
          <a:p>
            <a:pPr marL="355600" lvl="0" indent="0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806450" algn="l"/>
                <a:tab pos="1162050" algn="l"/>
              </a:tabLs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 algn="just" defTabSz="806450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  <a:tabLst>
                <a:tab pos="806450" algn="l"/>
                <a:tab pos="1162050" algn="l"/>
              </a:tabLst>
            </a:pPr>
            <a:r>
              <a:rPr lang="fr-FR" sz="2400" b="1" u="sng" dirty="0">
                <a:solidFill>
                  <a:srgbClr val="1D71B8"/>
                </a:solidFill>
                <a:latin typeface="Calibri" panose="020F0502020204030204" pitchFamily="34" charset="0"/>
              </a:rPr>
              <a:t>QUESTIONS DIVERSES</a:t>
            </a:r>
          </a:p>
          <a:p>
            <a:pPr marL="355600" lvl="0" indent="0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806450" algn="l"/>
                <a:tab pos="1162050" algn="l"/>
              </a:tabLs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lvl="0" indent="0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625475" algn="l"/>
                <a:tab pos="806450" algn="l"/>
              </a:tabLs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lvl="0" indent="0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625475" algn="l"/>
                <a:tab pos="806450" algn="l"/>
              </a:tabLs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6450" lvl="0" indent="-450850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625475" algn="l"/>
                <a:tab pos="806450" algn="l"/>
              </a:tabLs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6450" lvl="0" indent="-450850" algn="just" defTabSz="806450">
              <a:lnSpc>
                <a:spcPct val="100000"/>
              </a:lnSpc>
              <a:spcBef>
                <a:spcPts val="0"/>
              </a:spcBef>
              <a:buNone/>
              <a:tabLst>
                <a:tab pos="625475" algn="l"/>
                <a:tab pos="806450" algn="l"/>
              </a:tabLs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2800" lvl="0" indent="-457200" algn="just">
              <a:lnSpc>
                <a:spcPct val="100000"/>
              </a:lnSpc>
              <a:spcBef>
                <a:spcPts val="0"/>
              </a:spcBef>
              <a:buAutoNum type="arabicPeriod" startAt="5"/>
              <a:tabLst>
                <a:tab pos="360363" algn="l"/>
                <a:tab pos="809625" algn="l"/>
              </a:tabLs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2800" lvl="0" indent="-457200" algn="just">
              <a:lnSpc>
                <a:spcPct val="100000"/>
              </a:lnSpc>
              <a:spcBef>
                <a:spcPts val="0"/>
              </a:spcBef>
              <a:buAutoNum type="arabicPeriod" startAt="5"/>
              <a:tabLst>
                <a:tab pos="360363" algn="l"/>
                <a:tab pos="809625" algn="l"/>
              </a:tabLst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lv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11213" algn="l"/>
              </a:tabLst>
            </a:pPr>
            <a:endParaRPr lang="fr-FR" sz="2000" dirty="0">
              <a:latin typeface="Calibri" panose="020F0502020204030204" pitchFamily="34" charset="0"/>
            </a:endParaRPr>
          </a:p>
          <a:p>
            <a:pPr marL="361950" lv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11213" algn="l"/>
              </a:tabLst>
            </a:pPr>
            <a:endParaRPr lang="fr-FR" sz="2000" dirty="0">
              <a:latin typeface="Calibri" panose="020F0502020204030204" pitchFamily="34" charset="0"/>
            </a:endParaRPr>
          </a:p>
          <a:p>
            <a:pPr marL="36195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623888" algn="l"/>
              </a:tabLst>
            </a:pPr>
            <a:endParaRPr lang="fr-F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9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0CA404-103C-4657-B27A-00A2CA83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75" y="2177555"/>
            <a:ext cx="8584850" cy="373009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fr-FR" sz="3200" dirty="0"/>
              <a:t> Nomination d’un(e) SECRÉTAIRE DE SÉANCE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/>
          </a:p>
          <a:p>
            <a:pPr>
              <a:buBlip>
                <a:blip r:embed="rId3"/>
              </a:buBlip>
            </a:pPr>
            <a:r>
              <a:rPr lang="fr-FR" sz="3200" dirty="0"/>
              <a:t> Approbation du PROCÈS-VERBAL DU 08/04/2025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897CAB-7069-4A56-BA5B-985C6625C2EB}"/>
              </a:ext>
            </a:extLst>
          </p:cNvPr>
          <p:cNvSpPr txBox="1"/>
          <p:nvPr/>
        </p:nvSpPr>
        <p:spPr>
          <a:xfrm>
            <a:off x="628649" y="244374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spc="300" dirty="0">
                <a:solidFill>
                  <a:srgbClr val="1D71B8"/>
                </a:solidFill>
                <a:latin typeface="+mj-lt"/>
                <a:ea typeface="+mj-ea"/>
                <a:cs typeface="+mj-cs"/>
              </a:rPr>
              <a:t>PRÉAMBULE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3A83C319-7516-B025-8DAB-D6FBEC32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8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5546A-CC27-4EAB-B528-036C9CE0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20329"/>
            <a:ext cx="7886700" cy="229788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F45D3D"/>
                </a:solidFill>
              </a:rPr>
              <a:t>RESSOURCES HUMAINES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990544-D5E4-4F50-9C51-641864E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1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23C9E-19E2-9C12-467B-923ED7954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48F6352-55D2-5447-0CFA-16328572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8C3F051F-18E6-DE72-ACBB-7A3E963D0ECA}"/>
              </a:ext>
            </a:extLst>
          </p:cNvPr>
          <p:cNvSpPr txBox="1">
            <a:spLocks/>
          </p:cNvSpPr>
          <p:nvPr/>
        </p:nvSpPr>
        <p:spPr>
          <a:xfrm>
            <a:off x="625788" y="1598129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820F4ED-85B9-C926-D0CF-4FC2ED3C4252}"/>
              </a:ext>
            </a:extLst>
          </p:cNvPr>
          <p:cNvSpPr txBox="1">
            <a:spLocks/>
          </p:cNvSpPr>
          <p:nvPr/>
        </p:nvSpPr>
        <p:spPr>
          <a:xfrm>
            <a:off x="208914" y="53619"/>
            <a:ext cx="6725286" cy="1461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4387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61950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Modification de la décision du Bureau n°24-004-B du 21 février 2024 relative au régime indemnitaire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1F9543F-FF2A-CA5B-7CF8-05FE26A1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30" y="1402952"/>
            <a:ext cx="8374738" cy="421679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fr-FR" sz="2400" dirty="0"/>
              <a:t> 3 Modifications proposées (décret n°2024-641 du 27/06/24)</a:t>
            </a:r>
          </a:p>
          <a:p>
            <a:pPr algn="just">
              <a:spcBef>
                <a:spcPts val="1800"/>
              </a:spcBef>
              <a:buBlip>
                <a:blip r:embed="rId4"/>
              </a:buBlip>
            </a:pPr>
            <a:r>
              <a:rPr lang="fr-FR" sz="2400" dirty="0"/>
              <a:t> Sort des primes lors des congés maladie</a:t>
            </a:r>
            <a:endParaRPr lang="fr-FR" sz="3200" dirty="0"/>
          </a:p>
          <a:p>
            <a:pPr marL="0" indent="0">
              <a:buNone/>
            </a:pPr>
            <a:endParaRPr lang="fr-FR" sz="3200" dirty="0"/>
          </a:p>
        </p:txBody>
      </p:sp>
      <p:pic>
        <p:nvPicPr>
          <p:cNvPr id="6" name="Image 5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15855E17-5015-1C0E-E11B-8A2207C6DE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2" y="2448232"/>
            <a:ext cx="7574315" cy="3476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28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ED2F1-C202-3426-88D1-3D1FA1C3E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6F08F2-05E3-8CFC-C721-7EC36B22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78BCE1E1-E0CE-62DC-E8A8-81AF1D9D0903}"/>
              </a:ext>
            </a:extLst>
          </p:cNvPr>
          <p:cNvSpPr txBox="1">
            <a:spLocks/>
          </p:cNvSpPr>
          <p:nvPr/>
        </p:nvSpPr>
        <p:spPr>
          <a:xfrm>
            <a:off x="625788" y="1598129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5E3DABC-B741-7C91-EB9E-040754F702AD}"/>
              </a:ext>
            </a:extLst>
          </p:cNvPr>
          <p:cNvSpPr txBox="1">
            <a:spLocks/>
          </p:cNvSpPr>
          <p:nvPr/>
        </p:nvSpPr>
        <p:spPr>
          <a:xfrm>
            <a:off x="208914" y="53619"/>
            <a:ext cx="6725286" cy="1461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4387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61950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Modification de la décision du Bureau n°24-004-B du 21 février 2024 relative au régime indemnitaire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45D238B-3CF8-5983-D7FA-FC41454BB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30" y="1356852"/>
            <a:ext cx="8374738" cy="4262897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buBlip>
                <a:blip r:embed="rId4"/>
              </a:buBlip>
            </a:pPr>
            <a:r>
              <a:rPr lang="fr-FR" sz="2400" dirty="0"/>
              <a:t> Répartition des groupes de fonctions</a:t>
            </a:r>
            <a:endParaRPr lang="fr-FR" sz="3200" dirty="0"/>
          </a:p>
          <a:p>
            <a:pPr marL="0" indent="0">
              <a:buNone/>
            </a:pPr>
            <a:endParaRPr lang="fr-FR" sz="3200" dirty="0"/>
          </a:p>
        </p:txBody>
      </p:sp>
      <p:pic>
        <p:nvPicPr>
          <p:cNvPr id="7" name="Image 6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EE2E364-1E32-3D25-59A2-D36C07FC2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8" y="1877961"/>
            <a:ext cx="7889562" cy="4090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439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01BF4-4A82-3915-0412-B460FD46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0E2B9B-6E99-965B-9C9F-CB6448D9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14FAC33A-9A5E-1C2E-92BA-3159F1E87929}"/>
              </a:ext>
            </a:extLst>
          </p:cNvPr>
          <p:cNvSpPr txBox="1">
            <a:spLocks/>
          </p:cNvSpPr>
          <p:nvPr/>
        </p:nvSpPr>
        <p:spPr>
          <a:xfrm>
            <a:off x="625788" y="1598129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7EF47E0-6264-2BEB-00C7-4DF5BC0D1D24}"/>
              </a:ext>
            </a:extLst>
          </p:cNvPr>
          <p:cNvSpPr txBox="1">
            <a:spLocks/>
          </p:cNvSpPr>
          <p:nvPr/>
        </p:nvSpPr>
        <p:spPr>
          <a:xfrm>
            <a:off x="208914" y="53619"/>
            <a:ext cx="6725286" cy="1461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4387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361950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Modification de la décision du Bureau n°24-004-B du 21 février 2024 relative au régime indemnitaire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1E7F87E-0284-A6CF-78CB-127CBCF45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31" y="1812959"/>
            <a:ext cx="8374738" cy="4262897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buBlip>
                <a:blip r:embed="rId4"/>
              </a:buBlip>
            </a:pPr>
            <a:r>
              <a:rPr lang="fr-FR" sz="2400" dirty="0"/>
              <a:t> Versement du Complément Indemnitaire Annuel</a:t>
            </a:r>
            <a:endParaRPr lang="fr-FR" sz="32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Il est proposé de rajouter la mention suivante :</a:t>
            </a:r>
          </a:p>
          <a:p>
            <a:pPr marL="0" indent="0">
              <a:buNone/>
            </a:pPr>
            <a:endParaRPr lang="fr-FR" sz="24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400" dirty="0"/>
              <a:t>« Pour les agents arrivés à EAU47 sur le dernier trimestre de l’année N-1, un CIA proratisé pourra être versé avant la fin du 1</a:t>
            </a:r>
            <a:r>
              <a:rPr lang="fr-FR" sz="2400" baseline="30000" dirty="0"/>
              <a:t>er</a:t>
            </a:r>
            <a:r>
              <a:rPr lang="fr-FR" sz="2400" dirty="0"/>
              <a:t> semestre de l’année suivante, à condition qu’ils soient toujours en poste 6 mois après leur recrutement. »</a:t>
            </a:r>
          </a:p>
        </p:txBody>
      </p:sp>
    </p:spTree>
    <p:extLst>
      <p:ext uri="{BB962C8B-B14F-4D97-AF65-F5344CB8AC3E}">
        <p14:creationId xmlns:p14="http://schemas.microsoft.com/office/powerpoint/2010/main" val="251354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BAB6B-0D40-D0AD-EA6A-36B4185B7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198EFD-19CD-DA34-CBDD-6B0734B4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D52E-4195-4E75-9E01-64EB234A6595}" type="slidenum">
              <a:rPr lang="fr-FR" smtClean="0">
                <a:solidFill>
                  <a:schemeClr val="bg1"/>
                </a:solidFill>
              </a:rPr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0BBC68E-B9CD-2613-841A-EE265977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47" y="1"/>
            <a:ext cx="8263377" cy="1573822"/>
          </a:xfrm>
        </p:spPr>
        <p:txBody>
          <a:bodyPr>
            <a:noAutofit/>
          </a:bodyPr>
          <a:lstStyle/>
          <a:p>
            <a:pPr>
              <a:tabLst>
                <a:tab pos="361950" algn="l"/>
              </a:tabLst>
            </a:pPr>
            <a:r>
              <a:rPr lang="fr-FR" sz="2000" b="1" spc="300" dirty="0">
                <a:solidFill>
                  <a:srgbClr val="1D71B8"/>
                </a:solidFill>
              </a:rPr>
              <a:t>2. Création d’un poste de chef de service à la régie 	d’EAU47- site de Nérac</a:t>
            </a:r>
            <a:br>
              <a:rPr lang="fr-FR" sz="2000" b="1" spc="300" dirty="0">
                <a:solidFill>
                  <a:srgbClr val="1D71B8"/>
                </a:solidFill>
              </a:rPr>
            </a:br>
            <a:endParaRPr lang="fr-FR" sz="2000" b="1" spc="300" dirty="0">
              <a:solidFill>
                <a:srgbClr val="1D71B8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6B4C1B0F-9E6E-08A6-632D-AAAE6C1D948E}"/>
              </a:ext>
            </a:extLst>
          </p:cNvPr>
          <p:cNvSpPr txBox="1">
            <a:spLocks/>
          </p:cNvSpPr>
          <p:nvPr/>
        </p:nvSpPr>
        <p:spPr>
          <a:xfrm>
            <a:off x="440311" y="1082720"/>
            <a:ext cx="8263378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D425CC-F0BC-9129-137A-4DCAC4A0E0BE}"/>
              </a:ext>
            </a:extLst>
          </p:cNvPr>
          <p:cNvSpPr txBox="1"/>
          <p:nvPr/>
        </p:nvSpPr>
        <p:spPr>
          <a:xfrm>
            <a:off x="5395097" y="2543503"/>
            <a:ext cx="1157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Relève : 935 </a:t>
            </a:r>
            <a:r>
              <a:rPr lang="fr-FR" sz="2400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A718AA4-5D4B-4C52-2CC3-A123998D2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00" y="1471671"/>
            <a:ext cx="8263378" cy="4424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200" dirty="0"/>
              <a:t>Selon l’avis favorable de la commission Ressources Humaines du 10 avril 2025, il est proposé :</a:t>
            </a:r>
          </a:p>
          <a:p>
            <a:pPr marL="0" indent="0">
              <a:buNone/>
            </a:pPr>
            <a:endParaRPr lang="fr-FR" sz="2200" dirty="0"/>
          </a:p>
          <a:p>
            <a:pPr>
              <a:buBlip>
                <a:blip r:embed="rId4"/>
              </a:buBlip>
            </a:pPr>
            <a:r>
              <a:rPr lang="fr-FR" sz="2200" dirty="0"/>
              <a:t>La création d’un poste de chef de service à la régie d’EAU47 – Site de Nérac (contrat de droit privé)</a:t>
            </a:r>
          </a:p>
          <a:p>
            <a:pPr marL="0" indent="0">
              <a:buNone/>
            </a:pPr>
            <a:endParaRPr lang="fr-FR" sz="800" dirty="0"/>
          </a:p>
          <a:p>
            <a:pPr>
              <a:buBlip>
                <a:blip r:embed="rId4"/>
              </a:buBlip>
            </a:pPr>
            <a:r>
              <a:rPr lang="fr-FR" sz="2200" dirty="0"/>
              <a:t>Nécessité d’organisation des services de la régie</a:t>
            </a:r>
          </a:p>
          <a:p>
            <a:pPr marL="0" indent="0">
              <a:buNone/>
            </a:pPr>
            <a:endParaRPr lang="fr-FR" sz="800" dirty="0"/>
          </a:p>
          <a:p>
            <a:pPr>
              <a:buBlip>
                <a:blip r:embed="rId4"/>
              </a:buBlip>
            </a:pPr>
            <a:r>
              <a:rPr lang="fr-FR" sz="2200" dirty="0"/>
              <a:t>Les  crédits concernant la création de ce poste sont prévus au budget 2025 (1 semestre)</a:t>
            </a:r>
          </a:p>
          <a:p>
            <a:pPr marL="0" indent="0">
              <a:buNone/>
            </a:pPr>
            <a:endParaRPr lang="fr-FR" sz="2200" dirty="0"/>
          </a:p>
          <a:p>
            <a:pPr>
              <a:buBlip>
                <a:blip r:embed="rId4"/>
              </a:buBlip>
            </a:pPr>
            <a:endParaRPr lang="fr-FR" sz="2200" dirty="0"/>
          </a:p>
          <a:p>
            <a:pPr marL="457200" lvl="1" indent="0">
              <a:buNone/>
            </a:pPr>
            <a:endParaRPr lang="fr-FR" sz="22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>
              <a:buBlip>
                <a:blip r:embed="rId4"/>
              </a:buBlip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99363616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-test 5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71B8"/>
      </a:accent1>
      <a:accent2>
        <a:srgbClr val="74AC4A"/>
      </a:accent2>
      <a:accent3>
        <a:srgbClr val="81909E"/>
      </a:accent3>
      <a:accent4>
        <a:srgbClr val="003A6B"/>
      </a:accent4>
      <a:accent5>
        <a:srgbClr val="3E6B1D"/>
      </a:accent5>
      <a:accent6>
        <a:srgbClr val="F45D3D"/>
      </a:accent6>
      <a:hlink>
        <a:srgbClr val="0563C1"/>
      </a:hlink>
      <a:folHlink>
        <a:srgbClr val="BD4B42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-test 5" id="{66CDB75F-7FD8-4890-AC3C-39767C4A6362}" vid="{D70D9B6F-1AD3-43F0-AA6B-760794DD65F2}"/>
    </a:ext>
  </a:extLst>
</a:theme>
</file>

<file path=ppt/theme/theme3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70CC7E887B046B531848E9342EAD6" ma:contentTypeVersion="5" ma:contentTypeDescription="Create a new document." ma:contentTypeScope="" ma:versionID="181517f068751193d692b6fb8f4db20b">
  <xsd:schema xmlns:xsd="http://www.w3.org/2001/XMLSchema" xmlns:xs="http://www.w3.org/2001/XMLSchema" xmlns:p="http://schemas.microsoft.com/office/2006/metadata/properties" xmlns:ns3="926c5af4-f3ed-453e-b83e-f907046e45de" targetNamespace="http://schemas.microsoft.com/office/2006/metadata/properties" ma:root="true" ma:fieldsID="cd2789319a8bc3882b2ee61c42abfb56" ns3:_="">
    <xsd:import namespace="926c5af4-f3ed-453e-b83e-f907046e45d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5af4-f3ed-453e-b83e-f907046e45d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585440-D1C5-4624-AC12-A57DEF2C3BEA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926c5af4-f3ed-453e-b83e-f907046e45d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5B9026-9E3A-4B87-885D-097528E86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c5af4-f3ed-453e-b83e-f907046e45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37BB04-31BE-4DB1-96DD-EA21955480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1425</Words>
  <Application>Microsoft Office PowerPoint</Application>
  <PresentationFormat>Affichage à l'écran (4:3)</PresentationFormat>
  <Paragraphs>322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Thème Office</vt:lpstr>
      <vt:lpstr>Thème-test 5</vt:lpstr>
      <vt:lpstr>1_Thème Office</vt:lpstr>
      <vt:lpstr>Réunion du BUREAU SYNDICAL</vt:lpstr>
      <vt:lpstr>Ordre du jour</vt:lpstr>
      <vt:lpstr>Ordre du jour</vt:lpstr>
      <vt:lpstr>Présentation PowerPoint</vt:lpstr>
      <vt:lpstr>RESSOURCES HUMAINES</vt:lpstr>
      <vt:lpstr>Présentation PowerPoint</vt:lpstr>
      <vt:lpstr>Présentation PowerPoint</vt:lpstr>
      <vt:lpstr>Présentation PowerPoint</vt:lpstr>
      <vt:lpstr>2. Création d’un poste de chef de service à la régie  d’EAU47- site de Nérac </vt:lpstr>
      <vt:lpstr>FINANCES</vt:lpstr>
      <vt:lpstr>Présentation PowerPoint</vt:lpstr>
      <vt:lpstr>Présentation PowerPoint</vt:lpstr>
      <vt:lpstr>Présentation PowerPoint</vt:lpstr>
      <vt:lpstr>Présentation PowerPoint</vt:lpstr>
      <vt:lpstr>4. Contributions au Fonds de Solidarité pour le  Logement pour 2025</vt:lpstr>
      <vt:lpstr>Présentation PowerPoint</vt:lpstr>
      <vt:lpstr>5. Accord cadre à marchés subséquents multi-attributaires pour travaux de renouvellement des réseaux d’eau potable sujets au relargage de CVM sur le Territoire EAU47 – Montant de     commande initial 3 000 000 € HT – Reconductible quatre fois </vt:lpstr>
      <vt:lpstr>PROPOSITIONS DES SERVICES</vt:lpstr>
      <vt:lpstr>6. Marché de services – Diagnostics des réseaux d’assainissement 2025 – 6 lots  </vt:lpstr>
      <vt:lpstr>Présentation PowerPoint</vt:lpstr>
      <vt:lpstr>7. Accord cadre mixte mono-attributaire  Travaux divers d’eau potable – 6 lots </vt:lpstr>
      <vt:lpstr>Présentation PowerPoint</vt:lpstr>
      <vt:lpstr>Présentation PowerPoint</vt:lpstr>
      <vt:lpstr>8. Présentation des dégrèvements Eau Potable et  Assainissement Collectif dans le cadre de la loi  Warsmann en 2024 </vt:lpstr>
      <vt:lpstr>8. Présentation des dégrèvements Eau Potable et  Assainissement Collectif dans le cadre de la loi  Warsmann en 2024 </vt:lpstr>
      <vt:lpstr>8. Présentation des dégrèvements Eau Potable et  Assainissement Collectif dans le cadre de la loi  Warsmann en 2024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Emmanuelle Grare</dc:creator>
  <cp:lastModifiedBy>Brigitte Soca</cp:lastModifiedBy>
  <cp:revision>735</cp:revision>
  <cp:lastPrinted>2025-06-16T12:25:42Z</cp:lastPrinted>
  <dcterms:created xsi:type="dcterms:W3CDTF">2018-05-24T08:34:41Z</dcterms:created>
  <dcterms:modified xsi:type="dcterms:W3CDTF">2025-06-16T12:34:44Z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0x010100E2070CC7E887B046B531848E9342EAD6</vt:lpwstr>
  </property>
</Properties>
</file>